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322" r:id="rId2"/>
    <p:sldId id="257" r:id="rId3"/>
    <p:sldId id="305" r:id="rId4"/>
    <p:sldId id="307" r:id="rId5"/>
    <p:sldId id="308" r:id="rId6"/>
    <p:sldId id="304"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292" r:id="rId20"/>
    <p:sldId id="258" r:id="rId21"/>
    <p:sldId id="259" r:id="rId22"/>
    <p:sldId id="260" r:id="rId23"/>
    <p:sldId id="277" r:id="rId24"/>
    <p:sldId id="263" r:id="rId25"/>
    <p:sldId id="278" r:id="rId26"/>
    <p:sldId id="264" r:id="rId27"/>
    <p:sldId id="265" r:id="rId28"/>
    <p:sldId id="279" r:id="rId29"/>
    <p:sldId id="280" r:id="rId30"/>
    <p:sldId id="266" r:id="rId31"/>
    <p:sldId id="267" r:id="rId32"/>
    <p:sldId id="268" r:id="rId33"/>
    <p:sldId id="270" r:id="rId34"/>
    <p:sldId id="271" r:id="rId35"/>
    <p:sldId id="272" r:id="rId36"/>
    <p:sldId id="273" r:id="rId37"/>
    <p:sldId id="274" r:id="rId38"/>
    <p:sldId id="275" r:id="rId39"/>
    <p:sldId id="276" r:id="rId40"/>
    <p:sldId id="281" r:id="rId41"/>
    <p:sldId id="282" r:id="rId42"/>
    <p:sldId id="283" r:id="rId43"/>
    <p:sldId id="284" r:id="rId44"/>
    <p:sldId id="285" r:id="rId45"/>
    <p:sldId id="286" r:id="rId46"/>
    <p:sldId id="287" r:id="rId47"/>
    <p:sldId id="291" r:id="rId48"/>
    <p:sldId id="290" r:id="rId49"/>
    <p:sldId id="293" r:id="rId50"/>
    <p:sldId id="294" r:id="rId51"/>
    <p:sldId id="295" r:id="rId52"/>
    <p:sldId id="296" r:id="rId53"/>
    <p:sldId id="297" r:id="rId54"/>
    <p:sldId id="298" r:id="rId55"/>
    <p:sldId id="299" r:id="rId56"/>
    <p:sldId id="300" r:id="rId57"/>
    <p:sldId id="301" r:id="rId58"/>
    <p:sldId id="302" r:id="rId59"/>
    <p:sldId id="303" r:id="rId60"/>
    <p:sldId id="321" r:id="rId61"/>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390" y="1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7A1FD-41AA-4D3F-A47D-1B47796FD624}" type="datetimeFigureOut">
              <a:rPr lang="ru-RU" smtClean="0"/>
              <a:t>09.12.2025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86E97-C6FE-493D-9411-790737C98D68}" type="slidenum">
              <a:rPr lang="ru-RU" smtClean="0"/>
              <a:t>‹#›</a:t>
            </a:fld>
            <a:endParaRPr lang="ru-RU"/>
          </a:p>
        </p:txBody>
      </p:sp>
    </p:spTree>
    <p:extLst>
      <p:ext uri="{BB962C8B-B14F-4D97-AF65-F5344CB8AC3E}">
        <p14:creationId xmlns:p14="http://schemas.microsoft.com/office/powerpoint/2010/main" val="115084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686E97-C6FE-493D-9411-790737C98D68}" type="slidenum">
              <a:rPr lang="ru-RU" smtClean="0"/>
              <a:t>52</a:t>
            </a:fld>
            <a:endParaRPr lang="ru-RU"/>
          </a:p>
        </p:txBody>
      </p:sp>
    </p:spTree>
    <p:extLst>
      <p:ext uri="{BB962C8B-B14F-4D97-AF65-F5344CB8AC3E}">
        <p14:creationId xmlns:p14="http://schemas.microsoft.com/office/powerpoint/2010/main" val="1424212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181A5E1-39D5-4582-B494-9D6582819EF2}" type="datetimeFigureOut">
              <a:rPr lang="ru-RU" smtClean="0"/>
              <a:t>08.12.2025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8EFD2-31C8-4C32-A912-31F0224BB78D}" type="slidenum">
              <a:rPr lang="ru-RU" smtClean="0"/>
              <a:t>‹#›</a:t>
            </a:fld>
            <a:endParaRPr lang="ru-RU"/>
          </a:p>
        </p:txBody>
      </p:sp>
      <p:sp>
        <p:nvSpPr>
          <p:cNvPr id="2" name="Title 1"/>
          <p:cNvSpPr>
            <a:spLocks noGrp="1"/>
          </p:cNvSpPr>
          <p:nvPr>
            <p:ph type="ctrTitle"/>
          </p:nvPr>
        </p:nvSpPr>
        <p:spPr>
          <a:xfrm>
            <a:off x="817582" y="2349218"/>
            <a:ext cx="7175351" cy="1344875"/>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181A5E1-39D5-4582-B494-9D6582819EF2}" type="datetimeFigureOut">
              <a:rPr lang="ru-RU" smtClean="0"/>
              <a:t>08.12.2025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8EFD2-31C8-4C32-A912-31F0224BB78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181A5E1-39D5-4582-B494-9D6582819EF2}" type="datetimeFigureOut">
              <a:rPr lang="ru-RU" smtClean="0"/>
              <a:t>08.12.2025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8EFD2-31C8-4C32-A912-31F0224BB78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81A5E1-39D5-4582-B494-9D6582819EF2}" type="datetimeFigureOut">
              <a:rPr lang="ru-RU" smtClean="0"/>
              <a:t>08.12.2025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8EFD2-31C8-4C32-A912-31F0224BB78D}"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181A5E1-39D5-4582-B494-9D6582819EF2}" type="datetimeFigureOut">
              <a:rPr lang="ru-RU" smtClean="0"/>
              <a:t>08.12.2025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8EFD2-31C8-4C32-A912-31F0224BB78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181A5E1-39D5-4582-B494-9D6582819EF2}" type="datetimeFigureOut">
              <a:rPr lang="ru-RU" smtClean="0"/>
              <a:t>08.12.2025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48EFD2-31C8-4C32-A912-31F0224BB78D}"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181A5E1-39D5-4582-B494-9D6582819EF2}" type="datetimeFigureOut">
              <a:rPr lang="ru-RU" smtClean="0"/>
              <a:t>08.12.2025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548EFD2-31C8-4C32-A912-31F0224BB78D}"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181A5E1-39D5-4582-B494-9D6582819EF2}" type="datetimeFigureOut">
              <a:rPr lang="ru-RU" smtClean="0"/>
              <a:t>08.12.2025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548EFD2-31C8-4C32-A912-31F0224BB78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1A5E1-39D5-4582-B494-9D6582819EF2}" type="datetimeFigureOut">
              <a:rPr lang="ru-RU" smtClean="0"/>
              <a:t>08.12.2025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548EFD2-31C8-4C32-A912-31F0224BB78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181A5E1-39D5-4582-B494-9D6582819EF2}" type="datetimeFigureOut">
              <a:rPr lang="ru-RU" smtClean="0"/>
              <a:t>08.12.2025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48EFD2-31C8-4C32-A912-31F0224BB78D}"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181A5E1-39D5-4582-B494-9D6582819EF2}" type="datetimeFigureOut">
              <a:rPr lang="ru-RU" smtClean="0"/>
              <a:t>08.12.2025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48EFD2-31C8-4C32-A912-31F0224BB78D}" type="slidenum">
              <a:rPr lang="ru-RU" smtClean="0"/>
              <a:t>‹#›</a:t>
            </a:fld>
            <a:endParaRPr lang="ru-RU"/>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181A5E1-39D5-4582-B494-9D6582819EF2}" type="datetimeFigureOut">
              <a:rPr lang="ru-RU" smtClean="0"/>
              <a:t>08.12.2025</a:t>
            </a:fld>
            <a:endParaRPr lang="ru-RU"/>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548EFD2-31C8-4C32-A912-31F0224BB78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wmf"/><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06868749"/>
              </p:ext>
            </p:extLst>
          </p:nvPr>
        </p:nvGraphicFramePr>
        <p:xfrm>
          <a:off x="170121" y="170121"/>
          <a:ext cx="8866375" cy="1579845"/>
        </p:xfrm>
        <a:graphic>
          <a:graphicData uri="http://schemas.openxmlformats.org/drawingml/2006/table">
            <a:tbl>
              <a:tblPr firstRow="1" bandRow="1">
                <a:tableStyleId>{5C22544A-7EE6-4342-B048-85BDC9FD1C3A}</a:tableStyleId>
              </a:tblPr>
              <a:tblGrid>
                <a:gridCol w="1441687">
                  <a:extLst>
                    <a:ext uri="{9D8B030D-6E8A-4147-A177-3AD203B41FA5}">
                      <a16:colId xmlns:a16="http://schemas.microsoft.com/office/drawing/2014/main" val="1071810504"/>
                    </a:ext>
                  </a:extLst>
                </a:gridCol>
                <a:gridCol w="7424688">
                  <a:extLst>
                    <a:ext uri="{9D8B030D-6E8A-4147-A177-3AD203B41FA5}">
                      <a16:colId xmlns:a16="http://schemas.microsoft.com/office/drawing/2014/main" val="601877193"/>
                    </a:ext>
                  </a:extLst>
                </a:gridCol>
              </a:tblGrid>
              <a:tr h="1579845">
                <a:tc>
                  <a:txBody>
                    <a:bodyPr/>
                    <a:lstStyle/>
                    <a:p>
                      <a:endParaRPr lang="ru-RU" dirty="0"/>
                    </a:p>
                  </a:txBody>
                  <a:tcPr>
                    <a:noFill/>
                  </a:tcPr>
                </a:tc>
                <a:tc>
                  <a:txBody>
                    <a:bodyPr/>
                    <a:lstStyle/>
                    <a:p>
                      <a:pPr algn="ctr"/>
                      <a:r>
                        <a:rPr lang="ru-RU" sz="2400" b="1" dirty="0" smtClean="0">
                          <a:solidFill>
                            <a:schemeClr val="tx1"/>
                          </a:solidFill>
                        </a:rPr>
                        <a:t>Автономная некоммерческая организация профессионального образования</a:t>
                      </a:r>
                      <a:endParaRPr lang="ru-RU" sz="2400" dirty="0" smtClean="0">
                        <a:solidFill>
                          <a:schemeClr val="tx1"/>
                        </a:solidFill>
                      </a:endParaRPr>
                    </a:p>
                    <a:p>
                      <a:pPr algn="ctr"/>
                      <a:r>
                        <a:rPr lang="ru-RU" sz="2400" b="1" dirty="0" smtClean="0">
                          <a:solidFill>
                            <a:schemeClr val="tx1"/>
                          </a:solidFill>
                        </a:rPr>
                        <a:t>«Северо-Кавказский колледж медицины и гуманитарного образования»</a:t>
                      </a:r>
                      <a:endParaRPr lang="ru-RU" sz="2400" dirty="0" smtClean="0">
                        <a:solidFill>
                          <a:schemeClr val="tx1"/>
                        </a:solidFill>
                      </a:endParaRPr>
                    </a:p>
                  </a:txBody>
                  <a:tcPr>
                    <a:noFill/>
                  </a:tcPr>
                </a:tc>
                <a:extLst>
                  <a:ext uri="{0D108BD9-81ED-4DB2-BD59-A6C34878D82A}">
                    <a16:rowId xmlns:a16="http://schemas.microsoft.com/office/drawing/2014/main" val="1358891993"/>
                  </a:ext>
                </a:extLst>
              </a:tr>
            </a:tbl>
          </a:graphicData>
        </a:graphic>
      </p:graphicFrame>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7494"/>
            <a:ext cx="1152128" cy="1152128"/>
          </a:xfrm>
          <a:prstGeom prst="rect">
            <a:avLst/>
          </a:prstGeom>
          <a:noFill/>
          <a:ln>
            <a:noFill/>
          </a:ln>
        </p:spPr>
      </p:pic>
      <p:sp>
        <p:nvSpPr>
          <p:cNvPr id="4" name="TextBox 3"/>
          <p:cNvSpPr txBox="1"/>
          <p:nvPr/>
        </p:nvSpPr>
        <p:spPr>
          <a:xfrm>
            <a:off x="170121" y="2355726"/>
            <a:ext cx="8866375" cy="1569660"/>
          </a:xfrm>
          <a:prstGeom prst="rect">
            <a:avLst/>
          </a:prstGeom>
          <a:noFill/>
        </p:spPr>
        <p:txBody>
          <a:bodyPr wrap="square" rtlCol="0">
            <a:spAutoFit/>
          </a:bodyPr>
          <a:lstStyle/>
          <a:p>
            <a:pPr algn="ctr"/>
            <a:r>
              <a:rPr lang="ru-RU" sz="4800" b="1" dirty="0">
                <a:solidFill>
                  <a:srgbClr val="FF0000"/>
                </a:solidFill>
              </a:rPr>
              <a:t>АНТИТЕРРОРИСТИЧЕСКАЯ БЕЗОПАСНОСТЬ</a:t>
            </a:r>
            <a:endParaRPr lang="ru-RU" sz="4800" b="1" dirty="0"/>
          </a:p>
        </p:txBody>
      </p:sp>
      <p:sp>
        <p:nvSpPr>
          <p:cNvPr id="5" name="TextBox 4"/>
          <p:cNvSpPr txBox="1"/>
          <p:nvPr/>
        </p:nvSpPr>
        <p:spPr>
          <a:xfrm>
            <a:off x="312607" y="4531146"/>
            <a:ext cx="8712968" cy="369332"/>
          </a:xfrm>
          <a:prstGeom prst="rect">
            <a:avLst/>
          </a:prstGeom>
          <a:noFill/>
        </p:spPr>
        <p:txBody>
          <a:bodyPr wrap="square" rtlCol="0">
            <a:spAutoFit/>
          </a:bodyPr>
          <a:lstStyle/>
          <a:p>
            <a:pPr algn="ctr"/>
            <a:r>
              <a:rPr lang="ru-RU" dirty="0"/>
              <a:t>Ставрополь, 2024 </a:t>
            </a:r>
            <a:r>
              <a:rPr lang="ru-RU" dirty="0" smtClean="0"/>
              <a:t>год</a:t>
            </a:r>
            <a:endParaRPr lang="ru-RU" dirty="0"/>
          </a:p>
        </p:txBody>
      </p:sp>
    </p:spTree>
    <p:extLst>
      <p:ext uri="{BB962C8B-B14F-4D97-AF65-F5344CB8AC3E}">
        <p14:creationId xmlns:p14="http://schemas.microsoft.com/office/powerpoint/2010/main" val="435676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79512" y="1635646"/>
            <a:ext cx="3131840" cy="3312368"/>
          </a:xfrm>
          <a:prstGeom prst="rect">
            <a:avLst/>
          </a:prstGeom>
          <a:noFill/>
          <a:ln w="9525">
            <a:noFill/>
            <a:miter lim="800000"/>
            <a:headEnd/>
            <a:tailEnd/>
          </a:ln>
          <a:effectLst>
            <a:softEdge rad="63500"/>
          </a:effectLst>
        </p:spPr>
      </p:pic>
      <p:sp>
        <p:nvSpPr>
          <p:cNvPr id="3" name="TextBox 2"/>
          <p:cNvSpPr txBox="1"/>
          <p:nvPr/>
        </p:nvSpPr>
        <p:spPr>
          <a:xfrm>
            <a:off x="3491880" y="123478"/>
            <a:ext cx="5472608" cy="4893647"/>
          </a:xfrm>
          <a:prstGeom prst="rect">
            <a:avLst/>
          </a:prstGeom>
          <a:noFill/>
        </p:spPr>
        <p:txBody>
          <a:bodyPr wrap="square" rtlCol="0">
            <a:spAutoFit/>
          </a:bodyPr>
          <a:lstStyle/>
          <a:p>
            <a:pPr>
              <a:defRPr/>
            </a:pPr>
            <a:r>
              <a:rPr lang="ru-RU" sz="2400" dirty="0" smtClean="0"/>
              <a:t>Взрыв </a:t>
            </a:r>
            <a:r>
              <a:rPr lang="ru-RU" sz="2400" dirty="0"/>
              <a:t>произошёл на первом этаже 9-этажного жилого дома № 19 по улице </a:t>
            </a:r>
            <a:r>
              <a:rPr lang="ru-RU" sz="2400" dirty="0" smtClean="0"/>
              <a:t>Гурьянова. Два </a:t>
            </a:r>
            <a:r>
              <a:rPr lang="ru-RU" sz="2400" dirty="0"/>
              <a:t>подъезда дома </a:t>
            </a:r>
            <a:r>
              <a:rPr lang="ru-RU" sz="2400" dirty="0" smtClean="0"/>
              <a:t>были </a:t>
            </a:r>
            <a:r>
              <a:rPr lang="ru-RU" sz="2400" dirty="0"/>
              <a:t>полностью уничтожены. </a:t>
            </a:r>
            <a:endParaRPr lang="ru-RU" sz="2400" dirty="0" smtClean="0"/>
          </a:p>
          <a:p>
            <a:pPr>
              <a:defRPr/>
            </a:pPr>
            <a:r>
              <a:rPr lang="ru-RU" sz="2400" dirty="0" smtClean="0"/>
              <a:t>Мощность </a:t>
            </a:r>
            <a:r>
              <a:rPr lang="ru-RU" sz="2400" dirty="0"/>
              <a:t>взрывного устройства составила 350 кг в тротиловом эквиваленте.</a:t>
            </a:r>
          </a:p>
          <a:p>
            <a:pPr>
              <a:defRPr/>
            </a:pPr>
            <a:r>
              <a:rPr lang="ru-RU" sz="2400" dirty="0" smtClean="0"/>
              <a:t>По </a:t>
            </a:r>
            <a:r>
              <a:rPr lang="ru-RU" sz="2400" dirty="0"/>
              <a:t>официальным данным, в результате взрыва </a:t>
            </a:r>
            <a:r>
              <a:rPr lang="ru-RU" sz="2400" dirty="0" smtClean="0"/>
              <a:t>погибли 100 </a:t>
            </a:r>
            <a:r>
              <a:rPr lang="ru-RU" sz="2400" dirty="0"/>
              <a:t>человек, 690 человек получили </a:t>
            </a:r>
            <a:r>
              <a:rPr lang="ru-RU" sz="2400" dirty="0" smtClean="0"/>
              <a:t>ранения различной </a:t>
            </a:r>
            <a:r>
              <a:rPr lang="ru-RU" sz="2400" dirty="0"/>
              <a:t>степени </a:t>
            </a:r>
            <a:r>
              <a:rPr lang="ru-RU" sz="2400" dirty="0" smtClean="0"/>
              <a:t>тяжести </a:t>
            </a:r>
            <a:r>
              <a:rPr lang="ru-RU" sz="2400" dirty="0"/>
              <a:t>или пострадали в той </a:t>
            </a:r>
            <a:r>
              <a:rPr lang="ru-RU" sz="2400" dirty="0" smtClean="0"/>
              <a:t>или иной </a:t>
            </a:r>
            <a:r>
              <a:rPr lang="ru-RU" sz="2400" dirty="0"/>
              <a:t>мере, </a:t>
            </a:r>
            <a:r>
              <a:rPr lang="ru-RU" sz="2400" dirty="0" smtClean="0"/>
              <a:t>получив </a:t>
            </a:r>
            <a:r>
              <a:rPr lang="ru-RU" sz="2400" dirty="0"/>
              <a:t>моральную травму</a:t>
            </a:r>
            <a:r>
              <a:rPr lang="ru-RU" sz="2400" dirty="0"/>
              <a:t>.</a:t>
            </a:r>
            <a:endParaRPr lang="ru-RU" sz="2400" dirty="0"/>
          </a:p>
        </p:txBody>
      </p:sp>
      <p:sp>
        <p:nvSpPr>
          <p:cNvPr id="4" name="TextBox 3"/>
          <p:cNvSpPr txBox="1"/>
          <p:nvPr/>
        </p:nvSpPr>
        <p:spPr>
          <a:xfrm>
            <a:off x="305272" y="267494"/>
            <a:ext cx="3006080" cy="1200329"/>
          </a:xfrm>
          <a:prstGeom prst="rect">
            <a:avLst/>
          </a:prstGeom>
          <a:noFill/>
          <a:ln>
            <a:solidFill>
              <a:schemeClr val="accent6">
                <a:lumMod val="50000"/>
              </a:schemeClr>
            </a:solidFill>
          </a:ln>
        </p:spPr>
        <p:txBody>
          <a:bodyPr wrap="square" rtlCol="0">
            <a:spAutoFit/>
          </a:bodyPr>
          <a:lstStyle/>
          <a:p>
            <a:pPr algn="ctr"/>
            <a:r>
              <a:rPr lang="ru-RU" sz="2400" b="1" dirty="0">
                <a:solidFill>
                  <a:srgbClr val="C00000"/>
                </a:solidFill>
              </a:rPr>
              <a:t>8 сентября 1999 года- теракт на улице </a:t>
            </a:r>
            <a:r>
              <a:rPr lang="ru-RU" sz="2400" b="1" dirty="0" smtClean="0">
                <a:solidFill>
                  <a:srgbClr val="C00000"/>
                </a:solidFill>
              </a:rPr>
              <a:t>Гурьянова</a:t>
            </a:r>
            <a:endParaRPr lang="ru-RU" sz="2400" b="1" dirty="0">
              <a:solidFill>
                <a:srgbClr val="C00000"/>
              </a:solidFill>
            </a:endParaRPr>
          </a:p>
        </p:txBody>
      </p:sp>
    </p:spTree>
    <p:extLst>
      <p:ext uri="{BB962C8B-B14F-4D97-AF65-F5344CB8AC3E}">
        <p14:creationId xmlns:p14="http://schemas.microsoft.com/office/powerpoint/2010/main" val="181471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79512" y="178596"/>
            <a:ext cx="3823370" cy="2681185"/>
          </a:xfrm>
          <a:prstGeom prst="rect">
            <a:avLst/>
          </a:prstGeom>
        </p:spPr>
      </p:pic>
      <p:sp>
        <p:nvSpPr>
          <p:cNvPr id="5" name="TextBox 4"/>
          <p:cNvSpPr txBox="1"/>
          <p:nvPr/>
        </p:nvSpPr>
        <p:spPr>
          <a:xfrm>
            <a:off x="4219220" y="178596"/>
            <a:ext cx="4714478" cy="1323439"/>
          </a:xfrm>
          <a:prstGeom prst="rect">
            <a:avLst/>
          </a:prstGeom>
          <a:noFill/>
          <a:ln>
            <a:solidFill>
              <a:schemeClr val="accent6">
                <a:lumMod val="50000"/>
              </a:schemeClr>
            </a:solidFill>
          </a:ln>
        </p:spPr>
        <p:txBody>
          <a:bodyPr wrap="square" rtlCol="0" anchor="ctr">
            <a:spAutoFit/>
          </a:bodyPr>
          <a:lstStyle/>
          <a:p>
            <a:pPr algn="ctr"/>
            <a:r>
              <a:rPr lang="ru-RU" sz="2000" dirty="0" smtClean="0"/>
              <a:t>19 марта 1999 года</a:t>
            </a:r>
          </a:p>
          <a:p>
            <a:pPr algn="ctr"/>
            <a:r>
              <a:rPr lang="ru-RU" sz="2000" dirty="0" smtClean="0"/>
              <a:t>Взрыв </a:t>
            </a:r>
            <a:r>
              <a:rPr lang="ru-RU" sz="2000" dirty="0"/>
              <a:t>на рынке во Владикавказе. </a:t>
            </a:r>
            <a:endParaRPr lang="ru-RU" sz="2000" dirty="0" smtClean="0"/>
          </a:p>
          <a:p>
            <a:pPr algn="ctr"/>
            <a:r>
              <a:rPr lang="ru-RU" sz="2000" b="1" dirty="0" smtClean="0">
                <a:solidFill>
                  <a:srgbClr val="FF0000"/>
                </a:solidFill>
              </a:rPr>
              <a:t>Погибли </a:t>
            </a:r>
            <a:r>
              <a:rPr lang="ru-RU" sz="2000" b="1" dirty="0">
                <a:solidFill>
                  <a:srgbClr val="FF0000"/>
                </a:solidFill>
              </a:rPr>
              <a:t>53 человека, более 80 получили ранения</a:t>
            </a:r>
            <a:r>
              <a:rPr lang="ru-RU" sz="2000" b="1" dirty="0" smtClean="0">
                <a:solidFill>
                  <a:srgbClr val="FF0000"/>
                </a:solidFill>
              </a:rPr>
              <a:t>.</a:t>
            </a:r>
            <a:endParaRPr lang="ru-RU" sz="2000" b="1" dirty="0">
              <a:solidFill>
                <a:srgbClr val="FF0000"/>
              </a:solidFill>
            </a:endParaRPr>
          </a:p>
        </p:txBody>
      </p:sp>
      <p:pic>
        <p:nvPicPr>
          <p:cNvPr id="6" name="Рисунок 5"/>
          <p:cNvPicPr>
            <a:picLocks noChangeAspect="1"/>
          </p:cNvPicPr>
          <p:nvPr/>
        </p:nvPicPr>
        <p:blipFill>
          <a:blip r:embed="rId3"/>
          <a:stretch>
            <a:fillRect/>
          </a:stretch>
        </p:blipFill>
        <p:spPr>
          <a:xfrm>
            <a:off x="5004048" y="2033424"/>
            <a:ext cx="3994398" cy="2979778"/>
          </a:xfrm>
          <a:prstGeom prst="rect">
            <a:avLst/>
          </a:prstGeom>
        </p:spPr>
      </p:pic>
      <p:sp>
        <p:nvSpPr>
          <p:cNvPr id="7" name="TextBox 6"/>
          <p:cNvSpPr txBox="1"/>
          <p:nvPr/>
        </p:nvSpPr>
        <p:spPr>
          <a:xfrm>
            <a:off x="179512" y="3363838"/>
            <a:ext cx="4464496" cy="1631216"/>
          </a:xfrm>
          <a:prstGeom prst="rect">
            <a:avLst/>
          </a:prstGeom>
          <a:noFill/>
          <a:ln>
            <a:solidFill>
              <a:schemeClr val="accent6">
                <a:lumMod val="50000"/>
              </a:schemeClr>
            </a:solidFill>
          </a:ln>
        </p:spPr>
        <p:txBody>
          <a:bodyPr wrap="square" rtlCol="0" anchor="ctr">
            <a:spAutoFit/>
          </a:bodyPr>
          <a:lstStyle/>
          <a:p>
            <a:pPr algn="ctr"/>
            <a:r>
              <a:rPr lang="ru-RU" sz="2000" dirty="0" smtClean="0"/>
              <a:t>31 августа 1999 года</a:t>
            </a:r>
          </a:p>
          <a:p>
            <a:pPr algn="ctr"/>
            <a:r>
              <a:rPr lang="ru-RU" sz="2000" dirty="0" smtClean="0"/>
              <a:t>Взрыв </a:t>
            </a:r>
            <a:r>
              <a:rPr lang="ru-RU" sz="2000" dirty="0"/>
              <a:t>в торговом центре "Охотный ряд" </a:t>
            </a:r>
            <a:r>
              <a:rPr lang="ru-RU" sz="2000" dirty="0" smtClean="0"/>
              <a:t>на </a:t>
            </a:r>
            <a:r>
              <a:rPr lang="ru-RU" sz="2000" dirty="0"/>
              <a:t>Манежной </a:t>
            </a:r>
            <a:r>
              <a:rPr lang="ru-RU" sz="2000" dirty="0" smtClean="0"/>
              <a:t>площади </a:t>
            </a:r>
            <a:r>
              <a:rPr lang="ru-RU" sz="2000" dirty="0"/>
              <a:t>в центре Москвы. </a:t>
            </a:r>
            <a:endParaRPr lang="ru-RU" sz="2000" dirty="0" smtClean="0"/>
          </a:p>
          <a:p>
            <a:pPr algn="ctr"/>
            <a:r>
              <a:rPr lang="ru-RU" sz="2000" b="1" dirty="0" smtClean="0">
                <a:solidFill>
                  <a:srgbClr val="FF0000"/>
                </a:solidFill>
              </a:rPr>
              <a:t>Один </a:t>
            </a:r>
            <a:r>
              <a:rPr lang="ru-RU" sz="2000" b="1" dirty="0">
                <a:solidFill>
                  <a:srgbClr val="FF0000"/>
                </a:solidFill>
              </a:rPr>
              <a:t>человек погиб, 40 </a:t>
            </a:r>
            <a:r>
              <a:rPr lang="ru-RU" sz="2000" b="1" dirty="0" smtClean="0">
                <a:solidFill>
                  <a:srgbClr val="FF0000"/>
                </a:solidFill>
              </a:rPr>
              <a:t>ранены.</a:t>
            </a:r>
            <a:endParaRPr lang="ru-RU" sz="2000" b="1" dirty="0">
              <a:solidFill>
                <a:srgbClr val="FF0000"/>
              </a:solidFill>
            </a:endParaRPr>
          </a:p>
        </p:txBody>
      </p:sp>
    </p:spTree>
    <p:extLst>
      <p:ext uri="{BB962C8B-B14F-4D97-AF65-F5344CB8AC3E}">
        <p14:creationId xmlns:p14="http://schemas.microsoft.com/office/powerpoint/2010/main" val="231283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2BEFEF32-AD77-48FE-B7EC-12C07ACCBA75_mw800_mh600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83968" y="105072"/>
            <a:ext cx="4676453" cy="4915521"/>
          </a:xfrm>
          <a:prstGeom prst="rect">
            <a:avLst/>
          </a:prstGeom>
        </p:spPr>
      </p:pic>
      <p:sp>
        <p:nvSpPr>
          <p:cNvPr id="3" name="TextBox 2"/>
          <p:cNvSpPr txBox="1"/>
          <p:nvPr/>
        </p:nvSpPr>
        <p:spPr>
          <a:xfrm>
            <a:off x="323528" y="1747224"/>
            <a:ext cx="3528392" cy="1631216"/>
          </a:xfrm>
          <a:prstGeom prst="rect">
            <a:avLst/>
          </a:prstGeom>
          <a:noFill/>
          <a:ln>
            <a:solidFill>
              <a:schemeClr val="accent6">
                <a:lumMod val="50000"/>
              </a:schemeClr>
            </a:solidFill>
          </a:ln>
        </p:spPr>
        <p:txBody>
          <a:bodyPr wrap="square" rtlCol="0" anchor="ctr">
            <a:spAutoFit/>
          </a:bodyPr>
          <a:lstStyle/>
          <a:p>
            <a:pPr algn="ctr"/>
            <a:r>
              <a:rPr lang="ru-RU" sz="2000" dirty="0" smtClean="0"/>
              <a:t>4 сентября 1999 года</a:t>
            </a:r>
          </a:p>
          <a:p>
            <a:pPr algn="ctr"/>
            <a:r>
              <a:rPr lang="ru-RU" sz="2000" dirty="0" smtClean="0"/>
              <a:t>Взрыв </a:t>
            </a:r>
            <a:r>
              <a:rPr lang="ru-RU" sz="2000" dirty="0"/>
              <a:t>у многоквартирного дома в дагестанском Буйнакске. </a:t>
            </a:r>
            <a:endParaRPr lang="ru-RU" sz="2000" dirty="0" smtClean="0"/>
          </a:p>
          <a:p>
            <a:pPr algn="ctr"/>
            <a:r>
              <a:rPr lang="ru-RU" sz="2000" b="1" dirty="0" smtClean="0">
                <a:solidFill>
                  <a:srgbClr val="FF0000"/>
                </a:solidFill>
              </a:rPr>
              <a:t>Погибли </a:t>
            </a:r>
            <a:r>
              <a:rPr lang="ru-RU" sz="2000" b="1" dirty="0">
                <a:solidFill>
                  <a:srgbClr val="FF0000"/>
                </a:solidFill>
              </a:rPr>
              <a:t>64 человека. </a:t>
            </a:r>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595" y="228601"/>
            <a:ext cx="657006" cy="686966"/>
          </a:xfrm>
          <a:prstGeom prst="rect">
            <a:avLst/>
          </a:prstGeom>
          <a:noFill/>
          <a:ln>
            <a:noFill/>
          </a:ln>
        </p:spPr>
      </p:pic>
    </p:spTree>
    <p:extLst>
      <p:ext uri="{BB962C8B-B14F-4D97-AF65-F5344CB8AC3E}">
        <p14:creationId xmlns:p14="http://schemas.microsoft.com/office/powerpoint/2010/main" val="593082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664456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9512" y="134898"/>
            <a:ext cx="3857076" cy="4885124"/>
          </a:xfrm>
          <a:prstGeom prst="rect">
            <a:avLst/>
          </a:prstGeom>
        </p:spPr>
      </p:pic>
      <p:sp>
        <p:nvSpPr>
          <p:cNvPr id="3" name="TextBox 2"/>
          <p:cNvSpPr txBox="1"/>
          <p:nvPr/>
        </p:nvSpPr>
        <p:spPr>
          <a:xfrm>
            <a:off x="4716016" y="1761852"/>
            <a:ext cx="4032448" cy="1631216"/>
          </a:xfrm>
          <a:prstGeom prst="rect">
            <a:avLst/>
          </a:prstGeom>
          <a:noFill/>
          <a:ln>
            <a:solidFill>
              <a:schemeClr val="accent6">
                <a:lumMod val="50000"/>
              </a:schemeClr>
            </a:solidFill>
          </a:ln>
        </p:spPr>
        <p:txBody>
          <a:bodyPr wrap="square" rtlCol="0" anchor="ctr">
            <a:spAutoFit/>
          </a:bodyPr>
          <a:lstStyle/>
          <a:p>
            <a:pPr algn="ctr"/>
            <a:r>
              <a:rPr lang="ru-RU" sz="2000" dirty="0" smtClean="0"/>
              <a:t>16 сентября 1999 года</a:t>
            </a:r>
          </a:p>
          <a:p>
            <a:pPr algn="ctr"/>
            <a:r>
              <a:rPr lang="ru-RU" sz="2000" dirty="0" smtClean="0"/>
              <a:t>Взрыв </a:t>
            </a:r>
            <a:r>
              <a:rPr lang="ru-RU" sz="2000" dirty="0"/>
              <a:t>жилого дома в городе Волгодонск Ростовской области. </a:t>
            </a:r>
            <a:endParaRPr lang="ru-RU" sz="2000" dirty="0" smtClean="0"/>
          </a:p>
          <a:p>
            <a:pPr algn="ctr"/>
            <a:r>
              <a:rPr lang="ru-RU" sz="2000" b="1" dirty="0" smtClean="0">
                <a:solidFill>
                  <a:srgbClr val="FF0000"/>
                </a:solidFill>
              </a:rPr>
              <a:t>18 </a:t>
            </a:r>
            <a:r>
              <a:rPr lang="ru-RU" sz="2000" b="1" dirty="0">
                <a:solidFill>
                  <a:srgbClr val="FF0000"/>
                </a:solidFill>
              </a:rPr>
              <a:t>человек погибли, более 200 получили ранения</a:t>
            </a:r>
            <a:r>
              <a:rPr lang="ru-RU" sz="2000" b="1" dirty="0" smtClean="0">
                <a:solidFill>
                  <a:srgbClr val="FF0000"/>
                </a:solidFill>
              </a:rPr>
              <a:t>.</a:t>
            </a:r>
            <a:endParaRPr lang="ru-RU" sz="2000" b="1" dirty="0">
              <a:solidFill>
                <a:srgbClr val="FF0000"/>
              </a:solidFill>
            </a:endParaRPr>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9961" y="4333056"/>
            <a:ext cx="657006" cy="686966"/>
          </a:xfrm>
          <a:prstGeom prst="rect">
            <a:avLst/>
          </a:prstGeom>
          <a:noFill/>
          <a:ln>
            <a:noFill/>
          </a:ln>
        </p:spPr>
      </p:pic>
    </p:spTree>
    <p:extLst>
      <p:ext uri="{BB962C8B-B14F-4D97-AF65-F5344CB8AC3E}">
        <p14:creationId xmlns:p14="http://schemas.microsoft.com/office/powerpoint/2010/main" val="1880855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3888" y="463017"/>
            <a:ext cx="5400600" cy="1569660"/>
          </a:xfrm>
          <a:prstGeom prst="rect">
            <a:avLst/>
          </a:prstGeom>
          <a:noFill/>
          <a:ln>
            <a:solidFill>
              <a:schemeClr val="accent6">
                <a:lumMod val="50000"/>
              </a:schemeClr>
            </a:solidFill>
          </a:ln>
        </p:spPr>
        <p:txBody>
          <a:bodyPr wrap="square" rtlCol="0">
            <a:spAutoFit/>
          </a:bodyPr>
          <a:lstStyle/>
          <a:p>
            <a:pPr algn="ctr"/>
            <a:r>
              <a:rPr lang="en-GB" sz="3200" b="1" dirty="0" smtClean="0">
                <a:solidFill>
                  <a:srgbClr val="C00000"/>
                </a:solidFill>
                <a:latin typeface="Times New Roman" panose="02020603050405020304" pitchFamily="18" charset="0"/>
                <a:ea typeface="MS Gothic" charset="-128"/>
                <a:cs typeface="Times New Roman" panose="02020603050405020304" pitchFamily="18" charset="0"/>
              </a:rPr>
              <a:t>РАЗРУШЕНИЕ ВСЕМИРНОГО ТОРГОВОГО ЦЕНТРА</a:t>
            </a:r>
            <a:endParaRPr lang="en-GB" sz="3200" b="1" dirty="0">
              <a:solidFill>
                <a:srgbClr val="C00000"/>
              </a:solidFill>
              <a:latin typeface="Times New Roman" panose="02020603050405020304" pitchFamily="18" charset="0"/>
              <a:ea typeface="MS Gothic" charset="-128"/>
              <a:cs typeface="Times New Roman" panose="02020603050405020304" pitchFamily="18" charset="0"/>
            </a:endParaRPr>
          </a:p>
        </p:txBody>
      </p:sp>
      <p:sp>
        <p:nvSpPr>
          <p:cNvPr id="4" name="TextBox 3"/>
          <p:cNvSpPr txBox="1"/>
          <p:nvPr/>
        </p:nvSpPr>
        <p:spPr>
          <a:xfrm>
            <a:off x="179512" y="2571750"/>
            <a:ext cx="8784976" cy="2308324"/>
          </a:xfrm>
          <a:prstGeom prst="rect">
            <a:avLst/>
          </a:prstGeom>
          <a:noFill/>
          <a:ln>
            <a:noFill/>
          </a:ln>
        </p:spPr>
        <p:txBody>
          <a:bodyPr wrap="square" rtlCol="0">
            <a:spAutoFit/>
          </a:bodyPr>
          <a:lstStyle/>
          <a:p>
            <a:r>
              <a:rPr lang="en-GB" b="1" dirty="0">
                <a:latin typeface="Times New Roman" panose="02020603050405020304" pitchFamily="18" charset="0"/>
                <a:ea typeface="MS Gothic" charset="-128"/>
                <a:cs typeface="Times New Roman" panose="02020603050405020304" pitchFamily="18" charset="0"/>
              </a:rPr>
              <a:t>11 сентября 2001 года</a:t>
            </a:r>
            <a:r>
              <a:rPr lang="en-GB" dirty="0">
                <a:latin typeface="Times New Roman" panose="02020603050405020304" pitchFamily="18" charset="0"/>
                <a:ea typeface="MS Gothic" charset="-128"/>
                <a:cs typeface="Times New Roman" panose="02020603050405020304" pitchFamily="18" charset="0"/>
              </a:rPr>
              <a:t>, в 28-ю годовщину подготовленного ЦРУ </a:t>
            </a:r>
            <a:r>
              <a:rPr lang="en-GB" i="1" dirty="0">
                <a:latin typeface="Times New Roman" panose="02020603050405020304" pitchFamily="18" charset="0"/>
                <a:ea typeface="MS Gothic" charset="-128"/>
                <a:cs typeface="Times New Roman" panose="02020603050405020304" pitchFamily="18" charset="0"/>
              </a:rPr>
              <a:t>военного путча</a:t>
            </a:r>
            <a:r>
              <a:rPr lang="en-GB" dirty="0">
                <a:latin typeface="Times New Roman" panose="02020603050405020304" pitchFamily="18" charset="0"/>
                <a:ea typeface="MS Gothic" charset="-128"/>
                <a:cs typeface="Times New Roman" panose="02020603050405020304" pitchFamily="18" charset="0"/>
              </a:rPr>
              <a:t> в Чили, и 11-ю годовщину речи Буша-старшего "Новый мировой порядок", террористы захватили четыре самолета. </a:t>
            </a:r>
            <a:endParaRPr lang="ru-RU" dirty="0" smtClean="0">
              <a:latin typeface="Times New Roman" panose="02020603050405020304" pitchFamily="18" charset="0"/>
              <a:ea typeface="MS Gothic" charset="-128"/>
              <a:cs typeface="Times New Roman" panose="02020603050405020304" pitchFamily="18" charset="0"/>
            </a:endParaRPr>
          </a:p>
          <a:p>
            <a:r>
              <a:rPr lang="en-GB" dirty="0" smtClean="0">
                <a:latin typeface="Times New Roman" panose="02020603050405020304" pitchFamily="18" charset="0"/>
                <a:ea typeface="MS Gothic" charset="-128"/>
                <a:cs typeface="Times New Roman" panose="02020603050405020304" pitchFamily="18" charset="0"/>
              </a:rPr>
              <a:t>Согласно </a:t>
            </a:r>
            <a:r>
              <a:rPr lang="en-GB" dirty="0">
                <a:latin typeface="Times New Roman" panose="02020603050405020304" pitchFamily="18" charset="0"/>
                <a:ea typeface="MS Gothic" charset="-128"/>
                <a:cs typeface="Times New Roman" panose="02020603050405020304" pitchFamily="18" charset="0"/>
              </a:rPr>
              <a:t>официальной версии девятнадцать арабов угнали 4 самолета; врезались на двух из них в башни Всемирного Торгового центра, что стало причиной пожара внутри, и врезались на третьем в Пентагон. </a:t>
            </a:r>
            <a:endParaRPr lang="ru-RU" dirty="0" smtClean="0">
              <a:latin typeface="Times New Roman" panose="02020603050405020304" pitchFamily="18" charset="0"/>
              <a:ea typeface="MS Gothic" charset="-128"/>
              <a:cs typeface="Times New Roman" panose="02020603050405020304" pitchFamily="18" charset="0"/>
            </a:endParaRPr>
          </a:p>
          <a:p>
            <a:r>
              <a:rPr lang="en-GB" dirty="0" smtClean="0">
                <a:latin typeface="Times New Roman" panose="02020603050405020304" pitchFamily="18" charset="0"/>
                <a:ea typeface="MS Gothic" charset="-128"/>
                <a:cs typeface="Times New Roman" panose="02020603050405020304" pitchFamily="18" charset="0"/>
              </a:rPr>
              <a:t>Согласно </a:t>
            </a:r>
            <a:r>
              <a:rPr lang="en-GB" dirty="0">
                <a:latin typeface="Times New Roman" panose="02020603050405020304" pitchFamily="18" charset="0"/>
                <a:ea typeface="MS Gothic" charset="-128"/>
                <a:cs typeface="Times New Roman" panose="02020603050405020304" pitchFamily="18" charset="0"/>
              </a:rPr>
              <a:t>официальной версии, в результате пожара стальные несущие балки расплавились, что стало причиной обрушения башен. </a:t>
            </a:r>
          </a:p>
        </p:txBody>
      </p:sp>
      <p:pic>
        <p:nvPicPr>
          <p:cNvPr id="5" name="Рисунок 4"/>
          <p:cNvPicPr>
            <a:picLocks noChangeAspect="1"/>
          </p:cNvPicPr>
          <p:nvPr/>
        </p:nvPicPr>
        <p:blipFill>
          <a:blip r:embed="rId2"/>
          <a:stretch>
            <a:fillRect/>
          </a:stretch>
        </p:blipFill>
        <p:spPr>
          <a:xfrm>
            <a:off x="179512" y="123478"/>
            <a:ext cx="3275856" cy="2248739"/>
          </a:xfrm>
          <a:prstGeom prst="rect">
            <a:avLst/>
          </a:prstGeom>
        </p:spPr>
      </p:pic>
    </p:spTree>
    <p:extLst>
      <p:ext uri="{BB962C8B-B14F-4D97-AF65-F5344CB8AC3E}">
        <p14:creationId xmlns:p14="http://schemas.microsoft.com/office/powerpoint/2010/main" val="3111989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9512" y="161516"/>
            <a:ext cx="3374612" cy="2520280"/>
          </a:xfrm>
          <a:prstGeom prst="rect">
            <a:avLst/>
          </a:prstGeom>
        </p:spPr>
      </p:pic>
      <p:sp>
        <p:nvSpPr>
          <p:cNvPr id="3" name="TextBox 2"/>
          <p:cNvSpPr txBox="1"/>
          <p:nvPr/>
        </p:nvSpPr>
        <p:spPr>
          <a:xfrm>
            <a:off x="3923928" y="161516"/>
            <a:ext cx="5040560" cy="2031325"/>
          </a:xfrm>
          <a:prstGeom prst="rect">
            <a:avLst/>
          </a:prstGeom>
          <a:noFill/>
          <a:ln>
            <a:solidFill>
              <a:schemeClr val="accent6">
                <a:lumMod val="50000"/>
              </a:schemeClr>
            </a:solidFill>
          </a:ln>
        </p:spPr>
        <p:txBody>
          <a:bodyPr wrap="square" rtlCol="0">
            <a:spAutoFit/>
          </a:bodyPr>
          <a:lstStyle/>
          <a:p>
            <a:pPr algn="ctr"/>
            <a:r>
              <a:rPr lang="ru-RU" b="1" dirty="0"/>
              <a:t>24 марта</a:t>
            </a:r>
            <a:r>
              <a:rPr lang="ru-RU" dirty="0"/>
              <a:t> </a:t>
            </a:r>
            <a:r>
              <a:rPr lang="ru-RU" b="1" dirty="0" smtClean="0"/>
              <a:t>2001 года</a:t>
            </a:r>
          </a:p>
          <a:p>
            <a:pPr algn="ctr"/>
            <a:r>
              <a:rPr lang="ru-RU" dirty="0" smtClean="0"/>
              <a:t>Взрывы </a:t>
            </a:r>
            <a:r>
              <a:rPr lang="ru-RU" dirty="0"/>
              <a:t>- почти одновременные - заминированных автомобилей в городах Минеральные Воды и Ессентуки и в деревне </a:t>
            </a:r>
            <a:r>
              <a:rPr lang="ru-RU" dirty="0" smtClean="0"/>
              <a:t>Адыге-Хабль </a:t>
            </a:r>
            <a:r>
              <a:rPr lang="ru-RU" dirty="0"/>
              <a:t>в Карачаево-Черкессии. </a:t>
            </a:r>
            <a:endParaRPr lang="ru-RU" dirty="0" smtClean="0"/>
          </a:p>
          <a:p>
            <a:pPr algn="ctr"/>
            <a:r>
              <a:rPr lang="ru-RU" b="1" dirty="0" smtClean="0">
                <a:solidFill>
                  <a:srgbClr val="FF0000"/>
                </a:solidFill>
              </a:rPr>
              <a:t>28 </a:t>
            </a:r>
            <a:r>
              <a:rPr lang="ru-RU" b="1" dirty="0">
                <a:solidFill>
                  <a:srgbClr val="FF0000"/>
                </a:solidFill>
              </a:rPr>
              <a:t>человек погибли, более 150 получили ранения</a:t>
            </a:r>
            <a:r>
              <a:rPr lang="ru-RU" b="1" dirty="0" smtClean="0">
                <a:solidFill>
                  <a:srgbClr val="FF0000"/>
                </a:solidFill>
              </a:rPr>
              <a:t>.</a:t>
            </a:r>
            <a:endParaRPr lang="ru-RU" b="1" dirty="0">
              <a:solidFill>
                <a:srgbClr val="FF0000"/>
              </a:solidFill>
            </a:endParaRPr>
          </a:p>
        </p:txBody>
      </p:sp>
      <p:pic>
        <p:nvPicPr>
          <p:cNvPr id="4" name="Рисунок 3"/>
          <p:cNvPicPr>
            <a:picLocks noChangeAspect="1"/>
          </p:cNvPicPr>
          <p:nvPr/>
        </p:nvPicPr>
        <p:blipFill>
          <a:blip r:embed="rId3"/>
          <a:stretch>
            <a:fillRect/>
          </a:stretch>
        </p:blipFill>
        <p:spPr>
          <a:xfrm>
            <a:off x="5076057" y="2390878"/>
            <a:ext cx="3888432" cy="2595878"/>
          </a:xfrm>
          <a:prstGeom prst="rect">
            <a:avLst/>
          </a:prstGeom>
        </p:spPr>
      </p:pic>
      <p:sp>
        <p:nvSpPr>
          <p:cNvPr id="5" name="TextBox 4"/>
          <p:cNvSpPr txBox="1"/>
          <p:nvPr/>
        </p:nvSpPr>
        <p:spPr>
          <a:xfrm>
            <a:off x="164040" y="3027097"/>
            <a:ext cx="4680520" cy="1323439"/>
          </a:xfrm>
          <a:prstGeom prst="rect">
            <a:avLst/>
          </a:prstGeom>
          <a:noFill/>
          <a:ln>
            <a:solidFill>
              <a:schemeClr val="accent6">
                <a:lumMod val="50000"/>
              </a:schemeClr>
            </a:solidFill>
          </a:ln>
        </p:spPr>
        <p:txBody>
          <a:bodyPr wrap="square" rtlCol="0">
            <a:spAutoFit/>
          </a:bodyPr>
          <a:lstStyle/>
          <a:p>
            <a:pPr algn="ctr"/>
            <a:r>
              <a:rPr lang="ru-RU" sz="2000" b="1" dirty="0"/>
              <a:t>10 ноября</a:t>
            </a:r>
            <a:r>
              <a:rPr lang="ru-RU" sz="2000" dirty="0"/>
              <a:t> </a:t>
            </a:r>
            <a:r>
              <a:rPr lang="ru-RU" sz="2000" b="1" dirty="0" smtClean="0"/>
              <a:t>2001 года</a:t>
            </a:r>
          </a:p>
          <a:p>
            <a:pPr algn="ctr"/>
            <a:r>
              <a:rPr lang="ru-RU" sz="2000" dirty="0" smtClean="0"/>
              <a:t>Взрыв </a:t>
            </a:r>
            <a:r>
              <a:rPr lang="ru-RU" sz="2000" dirty="0"/>
              <a:t>на рынке во Владикавказе. </a:t>
            </a:r>
            <a:endParaRPr lang="ru-RU" sz="2000" dirty="0" smtClean="0"/>
          </a:p>
          <a:p>
            <a:pPr algn="ctr"/>
            <a:r>
              <a:rPr lang="ru-RU" sz="2000" b="1" dirty="0" smtClean="0">
                <a:solidFill>
                  <a:srgbClr val="FF0000"/>
                </a:solidFill>
              </a:rPr>
              <a:t>Пять </a:t>
            </a:r>
            <a:r>
              <a:rPr lang="ru-RU" sz="2000" b="1" dirty="0">
                <a:solidFill>
                  <a:srgbClr val="FF0000"/>
                </a:solidFill>
              </a:rPr>
              <a:t>человек погибли, 60 получили ранения</a:t>
            </a:r>
            <a:r>
              <a:rPr lang="ru-RU" sz="2000" b="1" dirty="0" smtClean="0">
                <a:solidFill>
                  <a:srgbClr val="FF0000"/>
                </a:solidFill>
              </a:rPr>
              <a:t>.</a:t>
            </a:r>
            <a:endParaRPr lang="ru-RU" sz="2000" b="1" dirty="0">
              <a:solidFill>
                <a:srgbClr val="FF0000"/>
              </a:solidFill>
            </a:endParaRPr>
          </a:p>
        </p:txBody>
      </p:sp>
      <p:pic>
        <p:nvPicPr>
          <p:cNvPr id="6" name="Рисунок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040" y="4515966"/>
            <a:ext cx="519528" cy="547854"/>
          </a:xfrm>
          <a:prstGeom prst="rect">
            <a:avLst/>
          </a:prstGeom>
          <a:noFill/>
          <a:ln>
            <a:noFill/>
          </a:ln>
        </p:spPr>
      </p:pic>
    </p:spTree>
    <p:extLst>
      <p:ext uri="{BB962C8B-B14F-4D97-AF65-F5344CB8AC3E}">
        <p14:creationId xmlns:p14="http://schemas.microsoft.com/office/powerpoint/2010/main" val="4263893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3478"/>
            <a:ext cx="359775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Box 2"/>
          <p:cNvSpPr txBox="1"/>
          <p:nvPr/>
        </p:nvSpPr>
        <p:spPr>
          <a:xfrm>
            <a:off x="4283967" y="721898"/>
            <a:ext cx="4545005" cy="1323439"/>
          </a:xfrm>
          <a:prstGeom prst="rect">
            <a:avLst/>
          </a:prstGeom>
          <a:noFill/>
          <a:ln>
            <a:solidFill>
              <a:schemeClr val="accent6">
                <a:lumMod val="50000"/>
              </a:schemeClr>
            </a:solidFill>
          </a:ln>
        </p:spPr>
        <p:txBody>
          <a:bodyPr wrap="square" rtlCol="0" anchor="ctr">
            <a:spAutoFit/>
          </a:bodyPr>
          <a:lstStyle/>
          <a:p>
            <a:pPr algn="ctr"/>
            <a:r>
              <a:rPr lang="en-GB" sz="4000" b="1" dirty="0">
                <a:solidFill>
                  <a:srgbClr val="C00000"/>
                </a:solidFill>
                <a:latin typeface="Times New Roman" panose="02020603050405020304" pitchFamily="18" charset="0"/>
                <a:cs typeface="Times New Roman" panose="02020603050405020304" pitchFamily="18" charset="0"/>
              </a:rPr>
              <a:t>Террористический акт в Москве </a:t>
            </a:r>
          </a:p>
        </p:txBody>
      </p:sp>
      <p:sp>
        <p:nvSpPr>
          <p:cNvPr id="4" name="TextBox 3"/>
          <p:cNvSpPr txBox="1"/>
          <p:nvPr/>
        </p:nvSpPr>
        <p:spPr>
          <a:xfrm>
            <a:off x="251520" y="2859782"/>
            <a:ext cx="8568952" cy="2095445"/>
          </a:xfrm>
          <a:prstGeom prst="rect">
            <a:avLst/>
          </a:prstGeom>
          <a:noFill/>
        </p:spPr>
        <p:txBody>
          <a:bodyPr wrap="square" rtlCol="0">
            <a:spAutoFit/>
          </a:bodyPr>
          <a:lstStyle/>
          <a:p>
            <a:pPr algn="just">
              <a:spcBef>
                <a:spcPts val="500"/>
              </a:spcBef>
              <a:buClr>
                <a:srgbClr val="99FF99"/>
              </a:buClr>
              <a:buSzPct val="80000"/>
              <a:defRPr/>
            </a:pPr>
            <a:r>
              <a:rPr lang="en-GB" b="1" dirty="0">
                <a:latin typeface="Times New Roman" panose="02020603050405020304" pitchFamily="18" charset="0"/>
                <a:cs typeface="Times New Roman" panose="02020603050405020304" pitchFamily="18" charset="0"/>
              </a:rPr>
              <a:t>23 октября 2002 года в 21.05 </a:t>
            </a:r>
            <a:r>
              <a:rPr lang="en-GB" dirty="0">
                <a:latin typeface="Times New Roman" panose="02020603050405020304" pitchFamily="18" charset="0"/>
                <a:cs typeface="Times New Roman" panose="02020603050405020304" pitchFamily="18" charset="0"/>
              </a:rPr>
              <a:t>в центре Москвы (в театральном центре на Дубровке) более 50 вооруженных террористов захватили зал, в котором шел популярный мюзикл «Норд-Ост». Террористы требовали прекратить войну в Чечне, угрожая расстрелять заложников и взорвать зал. </a:t>
            </a:r>
            <a:r>
              <a:rPr lang="ru-RU" dirty="0" smtClean="0">
                <a:latin typeface="Times New Roman" panose="02020603050405020304" pitchFamily="18" charset="0"/>
                <a:cs typeface="Times New Roman" panose="02020603050405020304" pitchFamily="18" charset="0"/>
              </a:rPr>
              <a:t>Общее </a:t>
            </a:r>
            <a:r>
              <a:rPr lang="ru-RU" dirty="0">
                <a:latin typeface="Times New Roman" panose="02020603050405020304" pitchFamily="18" charset="0"/>
                <a:cs typeface="Times New Roman" panose="02020603050405020304" pitchFamily="18" charset="0"/>
              </a:rPr>
              <a:t>число захваченных в заложники — 916 человек. </a:t>
            </a:r>
          </a:p>
          <a:p>
            <a:pPr algn="just">
              <a:spcBef>
                <a:spcPts val="500"/>
              </a:spcBef>
              <a:buClr>
                <a:srgbClr val="99FF99"/>
              </a:buClr>
              <a:buSzPct val="80000"/>
              <a:defRPr/>
            </a:pPr>
            <a:r>
              <a:rPr lang="en-GB" b="1" dirty="0">
                <a:latin typeface="Times New Roman" panose="02020603050405020304" pitchFamily="18" charset="0"/>
                <a:cs typeface="Times New Roman" panose="02020603050405020304" pitchFamily="18" charset="0"/>
              </a:rPr>
              <a:t>26 октября в 5.32 </a:t>
            </a:r>
            <a:r>
              <a:rPr lang="en-GB" dirty="0">
                <a:latin typeface="Times New Roman" panose="02020603050405020304" pitchFamily="18" charset="0"/>
                <a:cs typeface="Times New Roman" panose="02020603050405020304" pitchFamily="18" charset="0"/>
              </a:rPr>
              <a:t>после спецоперации более 500 заложников были освобождены. Уничтожены 50 террористов – 32 мужчин и 18 женщин. 117 заложников погибли. </a:t>
            </a:r>
          </a:p>
        </p:txBody>
      </p:sp>
    </p:spTree>
    <p:extLst>
      <p:ext uri="{BB962C8B-B14F-4D97-AF65-F5344CB8AC3E}">
        <p14:creationId xmlns:p14="http://schemas.microsoft.com/office/powerpoint/2010/main" val="3969363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793" y="722479"/>
            <a:ext cx="4392488" cy="1754326"/>
          </a:xfrm>
          <a:prstGeom prst="rect">
            <a:avLst/>
          </a:prstGeom>
          <a:noFill/>
          <a:ln>
            <a:solidFill>
              <a:schemeClr val="accent6">
                <a:lumMod val="50000"/>
              </a:schemeClr>
            </a:solidFill>
          </a:ln>
        </p:spPr>
        <p:txBody>
          <a:bodyPr wrap="square" rtlCol="0" anchor="ctr">
            <a:spAutoFit/>
          </a:bodyPr>
          <a:lstStyle/>
          <a:p>
            <a:pPr algn="ctr"/>
            <a:r>
              <a:rPr lang="en-GB" sz="3600" b="1" dirty="0">
                <a:solidFill>
                  <a:srgbClr val="C00000"/>
                </a:solidFill>
                <a:latin typeface="Times New Roman" panose="02020603050405020304" pitchFamily="18" charset="0"/>
                <a:ea typeface="MS Gothic" charset="-128"/>
                <a:cs typeface="Times New Roman" panose="02020603050405020304" pitchFamily="18" charset="0"/>
              </a:rPr>
              <a:t>Террористический акт на Тушинском </a:t>
            </a:r>
            <a:r>
              <a:rPr lang="en-GB" sz="3600" b="1" dirty="0" smtClean="0">
                <a:solidFill>
                  <a:srgbClr val="C00000"/>
                </a:solidFill>
                <a:latin typeface="Times New Roman" panose="02020603050405020304" pitchFamily="18" charset="0"/>
                <a:ea typeface="MS Gothic" charset="-128"/>
                <a:cs typeface="Times New Roman" panose="02020603050405020304" pitchFamily="18" charset="0"/>
              </a:rPr>
              <a:t>аэродроме</a:t>
            </a:r>
            <a:endParaRPr lang="en-GB" sz="3600" b="1" dirty="0">
              <a:solidFill>
                <a:srgbClr val="C00000"/>
              </a:solidFill>
              <a:latin typeface="Times New Roman" panose="02020603050405020304" pitchFamily="18" charset="0"/>
              <a:ea typeface="MS Gothic" charset="-128"/>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4949484" y="123478"/>
            <a:ext cx="4036386" cy="2952328"/>
          </a:xfrm>
          <a:prstGeom prst="rect">
            <a:avLst/>
          </a:prstGeom>
        </p:spPr>
      </p:pic>
      <p:sp>
        <p:nvSpPr>
          <p:cNvPr id="4" name="TextBox 3"/>
          <p:cNvSpPr txBox="1"/>
          <p:nvPr/>
        </p:nvSpPr>
        <p:spPr>
          <a:xfrm>
            <a:off x="323528" y="3075806"/>
            <a:ext cx="8518326" cy="2031325"/>
          </a:xfrm>
          <a:prstGeom prst="rect">
            <a:avLst/>
          </a:prstGeom>
          <a:noFill/>
        </p:spPr>
        <p:txBody>
          <a:bodyPr wrap="square" rtlCol="0">
            <a:spAutoFit/>
          </a:bodyPr>
          <a:lstStyle/>
          <a:p>
            <a:r>
              <a:rPr lang="en-GB" b="1" dirty="0">
                <a:latin typeface="Times New Roman" panose="02020603050405020304" pitchFamily="18" charset="0"/>
                <a:ea typeface="MS Gothic" charset="-128"/>
                <a:cs typeface="Times New Roman" panose="02020603050405020304" pitchFamily="18" charset="0"/>
              </a:rPr>
              <a:t>05 июля 2003 года </a:t>
            </a:r>
            <a:r>
              <a:rPr lang="en-GB" dirty="0">
                <a:latin typeface="Times New Roman" panose="02020603050405020304" pitchFamily="18" charset="0"/>
                <a:ea typeface="MS Gothic" charset="-128"/>
                <a:cs typeface="Times New Roman" panose="02020603050405020304" pitchFamily="18" charset="0"/>
              </a:rPr>
              <a:t>в Москве был совершён террористический акт: </a:t>
            </a:r>
            <a:r>
              <a:rPr lang="en-GB" b="1" dirty="0">
                <a:latin typeface="Times New Roman" panose="02020603050405020304" pitchFamily="18" charset="0"/>
                <a:ea typeface="MS Gothic" charset="-128"/>
                <a:cs typeface="Times New Roman" panose="02020603050405020304" pitchFamily="18" charset="0"/>
              </a:rPr>
              <a:t>у входа на Тушинский аэродром</a:t>
            </a:r>
            <a:r>
              <a:rPr lang="en-GB" dirty="0">
                <a:latin typeface="Times New Roman" panose="02020603050405020304" pitchFamily="18" charset="0"/>
                <a:ea typeface="MS Gothic" charset="-128"/>
                <a:cs typeface="Times New Roman" panose="02020603050405020304" pitchFamily="18" charset="0"/>
              </a:rPr>
              <a:t>, где в это время проходил </a:t>
            </a:r>
            <a:r>
              <a:rPr lang="en-GB" b="1" dirty="0">
                <a:latin typeface="Times New Roman" panose="02020603050405020304" pitchFamily="18" charset="0"/>
                <a:ea typeface="MS Gothic" charset="-128"/>
                <a:cs typeface="Times New Roman" panose="02020603050405020304" pitchFamily="18" charset="0"/>
              </a:rPr>
              <a:t>рок-фестиваль «Крылья», </a:t>
            </a:r>
            <a:r>
              <a:rPr lang="en-GB" dirty="0">
                <a:latin typeface="Times New Roman" panose="02020603050405020304" pitchFamily="18" charset="0"/>
                <a:ea typeface="MS Gothic" charset="-128"/>
                <a:cs typeface="Times New Roman" panose="02020603050405020304" pitchFamily="18" charset="0"/>
              </a:rPr>
              <a:t>были взорваны две бомбы. </a:t>
            </a:r>
            <a:endParaRPr lang="ru-RU" dirty="0" smtClean="0">
              <a:latin typeface="Times New Roman" panose="02020603050405020304" pitchFamily="18" charset="0"/>
              <a:ea typeface="MS Gothic" charset="-128"/>
              <a:cs typeface="Times New Roman" panose="02020603050405020304" pitchFamily="18" charset="0"/>
            </a:endParaRPr>
          </a:p>
          <a:p>
            <a:r>
              <a:rPr lang="en-GB" dirty="0" smtClean="0">
                <a:latin typeface="Times New Roman" panose="02020603050405020304" pitchFamily="18" charset="0"/>
                <a:ea typeface="MS Gothic" charset="-128"/>
                <a:cs typeface="Times New Roman" panose="02020603050405020304" pitchFamily="18" charset="0"/>
              </a:rPr>
              <a:t>Взрывы </a:t>
            </a:r>
            <a:r>
              <a:rPr lang="en-GB" dirty="0">
                <a:latin typeface="Times New Roman" panose="02020603050405020304" pitchFamily="18" charset="0"/>
                <a:ea typeface="MS Gothic" charset="-128"/>
                <a:cs typeface="Times New Roman" panose="02020603050405020304" pitchFamily="18" charset="0"/>
              </a:rPr>
              <a:t>произвели </a:t>
            </a:r>
            <a:r>
              <a:rPr lang="en-GB" b="1" dirty="0">
                <a:latin typeface="Times New Roman" panose="02020603050405020304" pitchFamily="18" charset="0"/>
                <a:ea typeface="MS Gothic" charset="-128"/>
                <a:cs typeface="Times New Roman" panose="02020603050405020304" pitchFamily="18" charset="0"/>
              </a:rPr>
              <a:t>две террористки-смертницы</a:t>
            </a:r>
            <a:r>
              <a:rPr lang="en-GB" dirty="0">
                <a:latin typeface="Times New Roman" panose="02020603050405020304" pitchFamily="18" charset="0"/>
                <a:ea typeface="MS Gothic" charset="-128"/>
                <a:cs typeface="Times New Roman" panose="02020603050405020304" pitchFamily="18" charset="0"/>
              </a:rPr>
              <a:t>. По официальным данным </a:t>
            </a:r>
            <a:r>
              <a:rPr lang="en-GB" b="1" dirty="0">
                <a:latin typeface="Times New Roman" panose="02020603050405020304" pitchFamily="18" charset="0"/>
                <a:ea typeface="MS Gothic" charset="-128"/>
                <a:cs typeface="Times New Roman" panose="02020603050405020304" pitchFamily="18" charset="0"/>
              </a:rPr>
              <a:t>погибло 13 и ранено 59 человек</a:t>
            </a:r>
            <a:r>
              <a:rPr lang="en-GB" dirty="0">
                <a:latin typeface="Times New Roman" panose="02020603050405020304" pitchFamily="18" charset="0"/>
                <a:ea typeface="MS Gothic" charset="-128"/>
                <a:cs typeface="Times New Roman" panose="02020603050405020304" pitchFamily="18" charset="0"/>
              </a:rPr>
              <a:t>. Больших жертв удалось избежать только потому, что охрана, заподозрив этих женщин, </a:t>
            </a:r>
            <a:r>
              <a:rPr lang="en-GB" b="1" dirty="0">
                <a:latin typeface="Times New Roman" panose="02020603050405020304" pitchFamily="18" charset="0"/>
                <a:ea typeface="MS Gothic" charset="-128"/>
                <a:cs typeface="Times New Roman" panose="02020603050405020304" pitchFamily="18" charset="0"/>
              </a:rPr>
              <a:t>не пропустила их в толпу</a:t>
            </a:r>
            <a:r>
              <a:rPr lang="en-GB" dirty="0">
                <a:latin typeface="Times New Roman" panose="02020603050405020304" pitchFamily="18" charset="0"/>
                <a:ea typeface="MS Gothic" charset="-128"/>
                <a:cs typeface="Times New Roman" panose="02020603050405020304" pitchFamily="18" charset="0"/>
              </a:rPr>
              <a:t> участников фестиваля</a:t>
            </a:r>
            <a:r>
              <a:rPr lang="en-GB" dirty="0" smtClean="0">
                <a:latin typeface="Times New Roman" panose="02020603050405020304" pitchFamily="18" charset="0"/>
                <a:ea typeface="MS Gothic" charset="-128"/>
                <a:cs typeface="Times New Roman" panose="02020603050405020304" pitchFamily="18" charset="0"/>
              </a:rPr>
              <a:t>.</a:t>
            </a:r>
            <a:endParaRPr lang="en-GB" dirty="0">
              <a:latin typeface="Times New Roman" panose="02020603050405020304" pitchFamily="18" charset="0"/>
              <a:ea typeface="MS Gothic" charset="-128"/>
              <a:cs typeface="Times New Roman" panose="02020603050405020304" pitchFamily="18" charset="0"/>
            </a:endParaRPr>
          </a:p>
        </p:txBody>
      </p:sp>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8424" y="4515966"/>
            <a:ext cx="597446" cy="470942"/>
          </a:xfrm>
          <a:prstGeom prst="rect">
            <a:avLst/>
          </a:prstGeom>
          <a:noFill/>
          <a:ln>
            <a:noFill/>
          </a:ln>
        </p:spPr>
      </p:pic>
    </p:spTree>
    <p:extLst>
      <p:ext uri="{BB962C8B-B14F-4D97-AF65-F5344CB8AC3E}">
        <p14:creationId xmlns:p14="http://schemas.microsoft.com/office/powerpoint/2010/main" val="750423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71385"/>
            <a:ext cx="8568952" cy="1200329"/>
          </a:xfrm>
          <a:prstGeom prst="rect">
            <a:avLst/>
          </a:prstGeom>
          <a:noFill/>
          <a:ln>
            <a:solidFill>
              <a:schemeClr val="accent6">
                <a:lumMod val="50000"/>
              </a:schemeClr>
            </a:solidFill>
          </a:ln>
        </p:spPr>
        <p:txBody>
          <a:bodyPr wrap="square" rtlCol="0" anchor="ctr">
            <a:spAutoFit/>
          </a:bodyPr>
          <a:lstStyle/>
          <a:p>
            <a:pPr algn="ctr"/>
            <a:r>
              <a:rPr lang="ru-RU" b="1" dirty="0" smtClean="0">
                <a:latin typeface="Times New Roman"/>
              </a:rPr>
              <a:t>05 июня 2003 года</a:t>
            </a:r>
          </a:p>
          <a:p>
            <a:pPr algn="ctr"/>
            <a:r>
              <a:rPr lang="ru-RU" dirty="0" smtClean="0">
                <a:latin typeface="Times New Roman"/>
              </a:rPr>
              <a:t>Взрыв </a:t>
            </a:r>
            <a:r>
              <a:rPr lang="ru-RU" dirty="0">
                <a:latin typeface="Times New Roman"/>
              </a:rPr>
              <a:t>смертницы рядом с автобусом, перевозившим вертолетчиков из Моздока на авиабазу. </a:t>
            </a:r>
            <a:endParaRPr lang="ru-RU" dirty="0" smtClean="0">
              <a:latin typeface="Times New Roman"/>
            </a:endParaRPr>
          </a:p>
          <a:p>
            <a:pPr algn="ctr"/>
            <a:r>
              <a:rPr lang="ru-RU" b="1" dirty="0" smtClean="0">
                <a:solidFill>
                  <a:srgbClr val="C00000"/>
                </a:solidFill>
                <a:latin typeface="Times New Roman"/>
              </a:rPr>
              <a:t>Погибли </a:t>
            </a:r>
            <a:r>
              <a:rPr lang="ru-RU" b="1" dirty="0">
                <a:solidFill>
                  <a:srgbClr val="C00000"/>
                </a:solidFill>
                <a:latin typeface="Times New Roman"/>
              </a:rPr>
              <a:t>более 10 человек</a:t>
            </a:r>
            <a:r>
              <a:rPr lang="ru-RU" b="1" dirty="0" smtClean="0">
                <a:solidFill>
                  <a:srgbClr val="C00000"/>
                </a:solidFill>
                <a:latin typeface="Times New Roman"/>
              </a:rPr>
              <a:t>.</a:t>
            </a:r>
            <a:endParaRPr lang="ru-RU" b="1" dirty="0">
              <a:solidFill>
                <a:srgbClr val="C00000"/>
              </a:solidFill>
              <a:latin typeface="Times New Roman"/>
            </a:endParaRPr>
          </a:p>
        </p:txBody>
      </p:sp>
      <p:sp>
        <p:nvSpPr>
          <p:cNvPr id="3" name="TextBox 2"/>
          <p:cNvSpPr txBox="1"/>
          <p:nvPr/>
        </p:nvSpPr>
        <p:spPr>
          <a:xfrm>
            <a:off x="395536" y="1875623"/>
            <a:ext cx="8568952" cy="1200329"/>
          </a:xfrm>
          <a:prstGeom prst="rect">
            <a:avLst/>
          </a:prstGeom>
          <a:noFill/>
          <a:ln>
            <a:solidFill>
              <a:schemeClr val="accent6">
                <a:lumMod val="50000"/>
              </a:schemeClr>
            </a:solidFill>
          </a:ln>
        </p:spPr>
        <p:txBody>
          <a:bodyPr wrap="square" rtlCol="0" anchor="ctr">
            <a:spAutoFit/>
          </a:bodyPr>
          <a:lstStyle/>
          <a:p>
            <a:pPr algn="ctr"/>
            <a:r>
              <a:rPr lang="ru-RU" altLang="ru-RU" b="1" dirty="0"/>
              <a:t>5 </a:t>
            </a:r>
            <a:r>
              <a:rPr lang="ru-RU" altLang="ru-RU" b="1" dirty="0" smtClean="0"/>
              <a:t>декабря 2004 года</a:t>
            </a:r>
          </a:p>
          <a:p>
            <a:pPr algn="ctr"/>
            <a:r>
              <a:rPr lang="ru-RU" altLang="ru-RU" dirty="0" smtClean="0"/>
              <a:t> </a:t>
            </a:r>
            <a:r>
              <a:rPr lang="ru-RU" altLang="ru-RU" dirty="0"/>
              <a:t>Взрыв в переполненной студентами электричке, шедшей по маршруту Кисловодск - Минеральные воды, неподалеку от города Ессентуки. </a:t>
            </a:r>
            <a:endParaRPr lang="ru-RU" altLang="ru-RU" dirty="0" smtClean="0"/>
          </a:p>
          <a:p>
            <a:pPr algn="ctr"/>
            <a:r>
              <a:rPr lang="ru-RU" altLang="ru-RU" b="1" dirty="0" smtClean="0">
                <a:solidFill>
                  <a:srgbClr val="C00000"/>
                </a:solidFill>
              </a:rPr>
              <a:t>42 </a:t>
            </a:r>
            <a:r>
              <a:rPr lang="ru-RU" altLang="ru-RU" b="1" dirty="0">
                <a:solidFill>
                  <a:srgbClr val="C00000"/>
                </a:solidFill>
              </a:rPr>
              <a:t>человека погибли, около 100 получили ранения</a:t>
            </a:r>
            <a:r>
              <a:rPr lang="ru-RU" altLang="ru-RU" b="1" dirty="0" smtClean="0">
                <a:solidFill>
                  <a:srgbClr val="C00000"/>
                </a:solidFill>
              </a:rPr>
              <a:t>.</a:t>
            </a:r>
            <a:endParaRPr lang="ru-RU" altLang="ru-RU" b="1" dirty="0">
              <a:solidFill>
                <a:srgbClr val="C00000"/>
              </a:solidFill>
            </a:endParaRPr>
          </a:p>
        </p:txBody>
      </p:sp>
      <p:sp>
        <p:nvSpPr>
          <p:cNvPr id="4" name="TextBox 3"/>
          <p:cNvSpPr txBox="1"/>
          <p:nvPr/>
        </p:nvSpPr>
        <p:spPr>
          <a:xfrm>
            <a:off x="395536" y="3579862"/>
            <a:ext cx="8568952" cy="1200329"/>
          </a:xfrm>
          <a:prstGeom prst="rect">
            <a:avLst/>
          </a:prstGeom>
          <a:noFill/>
          <a:ln>
            <a:solidFill>
              <a:schemeClr val="accent6">
                <a:lumMod val="50000"/>
              </a:schemeClr>
            </a:solidFill>
          </a:ln>
        </p:spPr>
        <p:txBody>
          <a:bodyPr wrap="square" rtlCol="0" anchor="ctr">
            <a:spAutoFit/>
          </a:bodyPr>
          <a:lstStyle/>
          <a:p>
            <a:pPr algn="ctr"/>
            <a:r>
              <a:rPr lang="ru-RU" b="1" dirty="0">
                <a:latin typeface="Times New Roman"/>
              </a:rPr>
              <a:t>6 </a:t>
            </a:r>
            <a:r>
              <a:rPr lang="ru-RU" b="1" dirty="0" smtClean="0">
                <a:latin typeface="Times New Roman"/>
              </a:rPr>
              <a:t>февраля 2004 года</a:t>
            </a:r>
          </a:p>
          <a:p>
            <a:pPr algn="ctr"/>
            <a:r>
              <a:rPr lang="ru-RU" dirty="0" smtClean="0">
                <a:latin typeface="Times New Roman"/>
              </a:rPr>
              <a:t>Взрыв </a:t>
            </a:r>
            <a:r>
              <a:rPr lang="ru-RU" dirty="0">
                <a:latin typeface="Times New Roman"/>
              </a:rPr>
              <a:t>в вагоне поезда московского метро, следовавшего от станции "Автозаводская" к "Павелецкой", во время утреннего часа пик. </a:t>
            </a:r>
            <a:endParaRPr lang="ru-RU" dirty="0" smtClean="0">
              <a:latin typeface="Times New Roman"/>
            </a:endParaRPr>
          </a:p>
          <a:p>
            <a:pPr algn="ctr"/>
            <a:r>
              <a:rPr lang="ru-RU" b="1" dirty="0" smtClean="0">
                <a:solidFill>
                  <a:srgbClr val="FF0000"/>
                </a:solidFill>
                <a:effectLst>
                  <a:outerShdw blurRad="38100" dist="38100" dir="2700000" algn="tl">
                    <a:srgbClr val="000000"/>
                  </a:outerShdw>
                </a:effectLst>
                <a:latin typeface="Times New Roman"/>
              </a:rPr>
              <a:t>Погибли </a:t>
            </a:r>
            <a:r>
              <a:rPr lang="ru-RU" b="1" dirty="0">
                <a:solidFill>
                  <a:srgbClr val="FF0000"/>
                </a:solidFill>
                <a:effectLst>
                  <a:outerShdw blurRad="38100" dist="38100" dir="2700000" algn="tl">
                    <a:srgbClr val="000000"/>
                  </a:outerShdw>
                </a:effectLst>
                <a:latin typeface="Times New Roman"/>
              </a:rPr>
              <a:t>39 человек, ранены 134.</a:t>
            </a:r>
            <a:r>
              <a:rPr lang="ru-RU" dirty="0">
                <a:solidFill>
                  <a:sysClr val="window" lastClr="FFFFFF"/>
                </a:solidFill>
                <a:latin typeface="Times New Roman"/>
              </a:rPr>
              <a:t> </a:t>
            </a:r>
          </a:p>
        </p:txBody>
      </p:sp>
    </p:spTree>
    <p:extLst>
      <p:ext uri="{BB962C8B-B14F-4D97-AF65-F5344CB8AC3E}">
        <p14:creationId xmlns:p14="http://schemas.microsoft.com/office/powerpoint/2010/main" val="526900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5" descr="Картинки по запросу &quot;какие угрозы теракта бывают скачать&quot;"/>
          <p:cNvPicPr>
            <a:picLocks/>
          </p:cNvPicPr>
          <p:nvPr/>
        </p:nvPicPr>
        <p:blipFill>
          <a:blip r:embed="rId2"/>
          <a:srcRect/>
          <a:stretch>
            <a:fillRect/>
          </a:stretch>
        </p:blipFill>
        <p:spPr bwMode="auto">
          <a:xfrm>
            <a:off x="827584" y="1275606"/>
            <a:ext cx="7358114" cy="3635928"/>
          </a:xfrm>
          <a:prstGeom prst="roundRect">
            <a:avLst>
              <a:gd name="adj" fmla="val 8594"/>
            </a:avLst>
          </a:prstGeom>
          <a:solidFill>
            <a:srgbClr val="FFFFFF">
              <a:shade val="85000"/>
            </a:srgbClr>
          </a:solidFill>
          <a:ln>
            <a:noFill/>
          </a:ln>
          <a:effectLst/>
        </p:spPr>
      </p:pic>
      <p:sp>
        <p:nvSpPr>
          <p:cNvPr id="3" name="TextBox 2"/>
          <p:cNvSpPr txBox="1"/>
          <p:nvPr/>
        </p:nvSpPr>
        <p:spPr>
          <a:xfrm>
            <a:off x="179512" y="123478"/>
            <a:ext cx="8784976" cy="954107"/>
          </a:xfrm>
          <a:prstGeom prst="rect">
            <a:avLst/>
          </a:prstGeom>
          <a:noFill/>
        </p:spPr>
        <p:txBody>
          <a:bodyPr wrap="square" rtlCol="0" anchor="ctr">
            <a:spAutoFit/>
          </a:bodyPr>
          <a:lstStyle/>
          <a:p>
            <a:pPr algn="ctr"/>
            <a:r>
              <a:rPr lang="ru-RU" sz="2800" b="1" dirty="0">
                <a:solidFill>
                  <a:srgbClr val="C00000"/>
                </a:solidFill>
              </a:rPr>
              <a:t>Очень важно, чтобы все ВЫ знали и запомнили телефоны вызова экстренных служб:</a:t>
            </a:r>
            <a:endParaRPr lang="ru-RU" sz="2800" dirty="0">
              <a:solidFill>
                <a:srgbClr val="C00000"/>
              </a:solidFill>
            </a:endParaRPr>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0432" y="4515965"/>
            <a:ext cx="498928" cy="427679"/>
          </a:xfrm>
          <a:prstGeom prst="rect">
            <a:avLst/>
          </a:prstGeom>
          <a:noFill/>
          <a:ln>
            <a:noFill/>
          </a:ln>
        </p:spPr>
      </p:pic>
    </p:spTree>
    <p:extLst>
      <p:ext uri="{BB962C8B-B14F-4D97-AF65-F5344CB8AC3E}">
        <p14:creationId xmlns:p14="http://schemas.microsoft.com/office/powerpoint/2010/main" val="14675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059583"/>
            <a:ext cx="8280920" cy="4031873"/>
          </a:xfrm>
          <a:prstGeom prst="rect">
            <a:avLst/>
          </a:prstGeom>
        </p:spPr>
        <p:txBody>
          <a:bodyPr wrap="square">
            <a:spAutoFit/>
          </a:bodyPr>
          <a:lstStyle/>
          <a:p>
            <a:r>
              <a:rPr lang="ru-RU" sz="3200" b="1" dirty="0" smtClean="0">
                <a:solidFill>
                  <a:srgbClr val="FF0000"/>
                </a:solidFill>
                <a:cs typeface="Times New Roman" pitchFamily="18" charset="0"/>
              </a:rPr>
              <a:t>Терроризм</a:t>
            </a:r>
            <a:r>
              <a:rPr lang="ru-RU" sz="3200" i="1" dirty="0" smtClean="0">
                <a:solidFill>
                  <a:srgbClr val="0000CC"/>
                </a:solidFill>
                <a:cs typeface="Times New Roman" pitchFamily="18" charset="0"/>
              </a:rPr>
              <a:t> </a:t>
            </a:r>
            <a:r>
              <a:rPr lang="ru-RU" sz="3200" dirty="0" smtClean="0">
                <a:cs typeface="Times New Roman" pitchFamily="18" charset="0"/>
              </a:rPr>
              <a:t>— </a:t>
            </a:r>
            <a:r>
              <a:rPr lang="ru-RU" sz="3200" dirty="0" smtClean="0"/>
              <a:t>идеология насилия и практика воздействия на принятие решения органами государственной власти, связанные с устрашением населения и иными формами противоправных насильственных действий.</a:t>
            </a:r>
            <a:endParaRPr lang="ru-RU" sz="3200" dirty="0" smtClean="0">
              <a:cs typeface="Times New Roman" pitchFamily="18" charset="0"/>
            </a:endParaRPr>
          </a:p>
          <a:p>
            <a:r>
              <a:rPr lang="ru-RU" sz="3200" b="1" dirty="0" smtClean="0">
                <a:solidFill>
                  <a:srgbClr val="FF0000"/>
                </a:solidFill>
                <a:cs typeface="Times New Roman" pitchFamily="18" charset="0"/>
              </a:rPr>
              <a:t>Антитеррор</a:t>
            </a:r>
            <a:r>
              <a:rPr lang="ru-RU" sz="3200" dirty="0" smtClean="0">
                <a:cs typeface="Times New Roman" pitchFamily="18" charset="0"/>
              </a:rPr>
              <a:t> —  </a:t>
            </a:r>
            <a:r>
              <a:rPr lang="ru-RU" sz="3200" dirty="0" smtClean="0"/>
              <a:t>комплекс мероприятий по предупреждению, нейтрализации терроризма и его последствий.</a:t>
            </a:r>
          </a:p>
        </p:txBody>
      </p:sp>
      <p:sp>
        <p:nvSpPr>
          <p:cNvPr id="3" name="Прямоугольник 2"/>
          <p:cNvSpPr/>
          <p:nvPr/>
        </p:nvSpPr>
        <p:spPr>
          <a:xfrm>
            <a:off x="414093" y="123478"/>
            <a:ext cx="8280920" cy="769441"/>
          </a:xfrm>
          <a:prstGeom prst="rect">
            <a:avLst/>
          </a:prstGeom>
        </p:spPr>
        <p:txBody>
          <a:bodyPr wrap="square">
            <a:spAutoFit/>
          </a:bodyPr>
          <a:lstStyle/>
          <a:p>
            <a:pPr algn="ctr"/>
            <a:r>
              <a:rPr lang="ru-RU" sz="4400" b="1" dirty="0" smtClean="0">
                <a:cs typeface="Times New Roman" pitchFamily="18" charset="0"/>
              </a:rPr>
              <a:t>Основные понятия</a:t>
            </a:r>
            <a:r>
              <a:rPr lang="ru-RU" sz="4400" b="1" dirty="0" smtClean="0"/>
              <a:t> </a:t>
            </a:r>
            <a:endParaRPr lang="ru-RU" sz="4400" b="1" dirty="0"/>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595" y="228601"/>
            <a:ext cx="657006" cy="686966"/>
          </a:xfrm>
          <a:prstGeom prst="rect">
            <a:avLst/>
          </a:prstGeom>
          <a:noFill/>
          <a:ln>
            <a:noFill/>
          </a:ln>
        </p:spPr>
      </p:pic>
    </p:spTree>
    <p:extLst>
      <p:ext uri="{BB962C8B-B14F-4D97-AF65-F5344CB8AC3E}">
        <p14:creationId xmlns:p14="http://schemas.microsoft.com/office/powerpoint/2010/main" val="1096832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64709"/>
            <a:ext cx="8749016" cy="430887"/>
          </a:xfrm>
          <a:prstGeom prst="rect">
            <a:avLst/>
          </a:prstGeom>
          <a:noFill/>
        </p:spPr>
        <p:txBody>
          <a:bodyPr wrap="square" rtlCol="0" anchor="ctr">
            <a:spAutoFit/>
          </a:bodyPr>
          <a:lstStyle/>
          <a:p>
            <a:pPr algn="ctr"/>
            <a:r>
              <a:rPr lang="ru-RU" sz="2200" b="1" spc="-10" dirty="0" smtClean="0">
                <a:solidFill>
                  <a:srgbClr val="C00000"/>
                </a:solidFill>
                <a:cs typeface="Times New Roman"/>
              </a:rPr>
              <a:t>ВОЗМОЖНЫЕ</a:t>
            </a:r>
            <a:r>
              <a:rPr lang="ru-RU" sz="2200" b="1" spc="-180" dirty="0" smtClean="0">
                <a:solidFill>
                  <a:srgbClr val="C00000"/>
                </a:solidFill>
                <a:cs typeface="Times New Roman"/>
              </a:rPr>
              <a:t> </a:t>
            </a:r>
            <a:r>
              <a:rPr lang="ru-RU" sz="2200" b="1" dirty="0" smtClean="0">
                <a:solidFill>
                  <a:srgbClr val="C00000"/>
                </a:solidFill>
                <a:cs typeface="Times New Roman"/>
              </a:rPr>
              <a:t>ВИДЫ</a:t>
            </a:r>
            <a:r>
              <a:rPr lang="ru-RU" sz="2200" b="1" spc="-165" dirty="0" smtClean="0">
                <a:solidFill>
                  <a:srgbClr val="C00000"/>
                </a:solidFill>
                <a:cs typeface="Times New Roman"/>
              </a:rPr>
              <a:t> </a:t>
            </a:r>
            <a:r>
              <a:rPr lang="ru-RU" sz="2200" b="1" spc="-10" dirty="0" smtClean="0">
                <a:solidFill>
                  <a:srgbClr val="C00000"/>
                </a:solidFill>
                <a:cs typeface="Times New Roman"/>
              </a:rPr>
              <a:t>ТЕРРОРИСТИЧЕСКОЙ</a:t>
            </a:r>
            <a:r>
              <a:rPr lang="ru-RU" sz="2200" b="1" spc="-170" dirty="0" smtClean="0">
                <a:solidFill>
                  <a:srgbClr val="C00000"/>
                </a:solidFill>
                <a:cs typeface="Times New Roman"/>
              </a:rPr>
              <a:t> </a:t>
            </a:r>
            <a:r>
              <a:rPr lang="ru-RU" sz="2200" b="1" spc="-10" dirty="0" smtClean="0">
                <a:solidFill>
                  <a:srgbClr val="C00000"/>
                </a:solidFill>
                <a:cs typeface="Times New Roman"/>
              </a:rPr>
              <a:t>ДЕЯТЕЛЬНОСТИ</a:t>
            </a:r>
            <a:endParaRPr lang="ru-RU" sz="2200" b="1" dirty="0">
              <a:solidFill>
                <a:srgbClr val="C00000"/>
              </a:solidFill>
            </a:endParaRPr>
          </a:p>
        </p:txBody>
      </p:sp>
      <p:sp>
        <p:nvSpPr>
          <p:cNvPr id="3" name="TextBox 2"/>
          <p:cNvSpPr txBox="1"/>
          <p:nvPr/>
        </p:nvSpPr>
        <p:spPr>
          <a:xfrm>
            <a:off x="539552" y="1164962"/>
            <a:ext cx="5112568" cy="3477875"/>
          </a:xfrm>
          <a:prstGeom prst="rect">
            <a:avLst/>
          </a:prstGeom>
          <a:noFill/>
        </p:spPr>
        <p:txBody>
          <a:bodyPr wrap="square" rtlCol="0">
            <a:spAutoFit/>
          </a:bodyPr>
          <a:lstStyle/>
          <a:p>
            <a:pPr marL="514350" indent="-514350" fontAlgn="base">
              <a:buFont typeface="+mj-lt"/>
              <a:buAutoNum type="arabicParenR"/>
            </a:pPr>
            <a:r>
              <a:rPr lang="ru-RU" sz="2000" dirty="0"/>
              <a:t>Захват заложников</a:t>
            </a:r>
            <a:endParaRPr lang="ru-RU" sz="2000" dirty="0"/>
          </a:p>
          <a:p>
            <a:pPr marL="514350" indent="-514350" fontAlgn="base">
              <a:buFont typeface="+mj-lt"/>
              <a:buAutoNum type="arabicParenR"/>
            </a:pPr>
            <a:r>
              <a:rPr lang="ru-RU" sz="2000" dirty="0"/>
              <a:t>Применение огнестрельного оружия</a:t>
            </a:r>
            <a:endParaRPr lang="ru-RU" sz="2000" dirty="0"/>
          </a:p>
          <a:p>
            <a:pPr marL="514350" indent="-514350" fontAlgn="base">
              <a:buFont typeface="+mj-lt"/>
              <a:buAutoNum type="arabicParenR"/>
            </a:pPr>
            <a:r>
              <a:rPr lang="ru-RU" sz="2000" dirty="0"/>
              <a:t>Применение взрывных устройств</a:t>
            </a:r>
            <a:endParaRPr lang="ru-RU" sz="2000" dirty="0"/>
          </a:p>
          <a:p>
            <a:pPr marL="514350" indent="-514350" fontAlgn="base">
              <a:buFont typeface="+mj-lt"/>
              <a:buAutoNum type="arabicParenR"/>
            </a:pPr>
            <a:r>
              <a:rPr lang="ru-RU" sz="2000" dirty="0"/>
              <a:t>Применение химических, бактериологических средств</a:t>
            </a:r>
            <a:endParaRPr lang="ru-RU" sz="2000" dirty="0"/>
          </a:p>
          <a:p>
            <a:pPr marL="514350" indent="-514350" fontAlgn="base">
              <a:buFont typeface="+mj-lt"/>
              <a:buAutoNum type="arabicParenR"/>
            </a:pPr>
            <a:r>
              <a:rPr lang="ru-RU" sz="2000" dirty="0"/>
              <a:t>Распространение ложной информации о возможном совершении теракта</a:t>
            </a:r>
            <a:endParaRPr lang="ru-RU" sz="2000" dirty="0"/>
          </a:p>
          <a:p>
            <a:pPr marL="514350" indent="-514350" fontAlgn="base">
              <a:buFont typeface="+mj-lt"/>
              <a:buAutoNum type="arabicParenR"/>
            </a:pPr>
            <a:r>
              <a:rPr lang="ru-RU" sz="2000" dirty="0"/>
              <a:t>Информационные </a:t>
            </a:r>
            <a:r>
              <a:rPr lang="ru-RU" sz="2000" dirty="0" smtClean="0"/>
              <a:t>атаки</a:t>
            </a:r>
          </a:p>
          <a:p>
            <a:pPr marL="514350" indent="-514350" fontAlgn="base">
              <a:buFont typeface="+mj-lt"/>
              <a:buAutoNum type="arabicParenR"/>
            </a:pPr>
            <a:r>
              <a:rPr lang="ru-RU" sz="2000" dirty="0" smtClean="0"/>
              <a:t>Финансирование заведомо террористической </a:t>
            </a:r>
            <a:r>
              <a:rPr lang="ru-RU" sz="2000" dirty="0"/>
              <a:t>организации или иное содействие им</a:t>
            </a:r>
            <a:r>
              <a:rPr lang="ru-RU" sz="2000" dirty="0"/>
              <a:t>.</a:t>
            </a:r>
            <a:endParaRPr lang="ru-RU" sz="2000" dirty="0"/>
          </a:p>
        </p:txBody>
      </p:sp>
      <p:pic>
        <p:nvPicPr>
          <p:cNvPr id="4" name="object 4"/>
          <p:cNvPicPr/>
          <p:nvPr/>
        </p:nvPicPr>
        <p:blipFill>
          <a:blip r:embed="rId2" cstate="print"/>
          <a:stretch>
            <a:fillRect/>
          </a:stretch>
        </p:blipFill>
        <p:spPr>
          <a:xfrm>
            <a:off x="5868144" y="875728"/>
            <a:ext cx="3132392" cy="1717262"/>
          </a:xfrm>
          <a:prstGeom prst="rect">
            <a:avLst/>
          </a:prstGeom>
        </p:spPr>
      </p:pic>
      <p:pic>
        <p:nvPicPr>
          <p:cNvPr id="5" name="object 5"/>
          <p:cNvPicPr/>
          <p:nvPr/>
        </p:nvPicPr>
        <p:blipFill>
          <a:blip r:embed="rId3" cstate="print"/>
          <a:stretch>
            <a:fillRect/>
          </a:stretch>
        </p:blipFill>
        <p:spPr>
          <a:xfrm>
            <a:off x="5868144" y="2903900"/>
            <a:ext cx="3132392" cy="2107692"/>
          </a:xfrm>
          <a:prstGeom prst="rect">
            <a:avLst/>
          </a:prstGeom>
        </p:spPr>
      </p:pic>
    </p:spTree>
    <p:extLst>
      <p:ext uri="{BB962C8B-B14F-4D97-AF65-F5344CB8AC3E}">
        <p14:creationId xmlns:p14="http://schemas.microsoft.com/office/powerpoint/2010/main" val="1575395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267494"/>
            <a:ext cx="7055392" cy="4705946"/>
          </a:xfrm>
          <a:prstGeom prst="rect">
            <a:avLst/>
          </a:prstGeom>
          <a:ln>
            <a:solidFill>
              <a:schemeClr val="accent6">
                <a:lumMod val="50000"/>
              </a:schemeClr>
            </a:solidFill>
          </a:ln>
        </p:spPr>
      </p:pic>
      <p:sp>
        <p:nvSpPr>
          <p:cNvPr id="3" name="TextBox 2"/>
          <p:cNvSpPr txBox="1"/>
          <p:nvPr/>
        </p:nvSpPr>
        <p:spPr>
          <a:xfrm>
            <a:off x="179512" y="483518"/>
            <a:ext cx="2592288" cy="1077218"/>
          </a:xfrm>
          <a:prstGeom prst="rect">
            <a:avLst/>
          </a:prstGeom>
          <a:solidFill>
            <a:schemeClr val="bg2"/>
          </a:solidFill>
          <a:ln>
            <a:solidFill>
              <a:schemeClr val="accent6">
                <a:lumMod val="50000"/>
              </a:schemeClr>
            </a:solidFill>
          </a:ln>
        </p:spPr>
        <p:txBody>
          <a:bodyPr wrap="square" rtlCol="0">
            <a:spAutoFit/>
          </a:bodyPr>
          <a:lstStyle/>
          <a:p>
            <a:pPr algn="ctr"/>
            <a:r>
              <a:rPr lang="ru-RU" sz="3200" b="1" dirty="0">
                <a:solidFill>
                  <a:srgbClr val="990033"/>
                </a:solidFill>
              </a:rPr>
              <a:t>Захват заложников</a:t>
            </a:r>
            <a:endParaRPr lang="ru-RU" sz="3200" b="1" dirty="0"/>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286474"/>
            <a:ext cx="657006" cy="686966"/>
          </a:xfrm>
          <a:prstGeom prst="rect">
            <a:avLst/>
          </a:prstGeom>
          <a:noFill/>
          <a:ln>
            <a:noFill/>
          </a:ln>
        </p:spPr>
      </p:pic>
    </p:spTree>
    <p:extLst>
      <p:ext uri="{BB962C8B-B14F-4D97-AF65-F5344CB8AC3E}">
        <p14:creationId xmlns:p14="http://schemas.microsoft.com/office/powerpoint/2010/main" val="379342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98219"/>
            <a:ext cx="8784976" cy="707886"/>
          </a:xfrm>
          <a:prstGeom prst="rect">
            <a:avLst/>
          </a:prstGeom>
          <a:noFill/>
        </p:spPr>
        <p:txBody>
          <a:bodyPr wrap="square" rtlCol="0" anchor="ctr">
            <a:spAutoFit/>
          </a:bodyPr>
          <a:lstStyle/>
          <a:p>
            <a:pPr algn="ctr"/>
            <a:r>
              <a:rPr lang="ru-RU" sz="4000" b="1" dirty="0">
                <a:solidFill>
                  <a:srgbClr val="990033"/>
                </a:solidFill>
              </a:rPr>
              <a:t>Поведение при захвате заложников</a:t>
            </a:r>
            <a:endParaRPr lang="ru-RU" sz="4000" b="1" dirty="0"/>
          </a:p>
        </p:txBody>
      </p:sp>
      <p:sp>
        <p:nvSpPr>
          <p:cNvPr id="3" name="TextBox 2"/>
          <p:cNvSpPr txBox="1"/>
          <p:nvPr/>
        </p:nvSpPr>
        <p:spPr>
          <a:xfrm>
            <a:off x="179512" y="831909"/>
            <a:ext cx="8784976" cy="4154984"/>
          </a:xfrm>
          <a:prstGeom prst="rect">
            <a:avLst/>
          </a:prstGeom>
          <a:noFill/>
        </p:spPr>
        <p:txBody>
          <a:bodyPr wrap="square" rtlCol="0">
            <a:spAutoFit/>
          </a:bodyPr>
          <a:lstStyle/>
          <a:p>
            <a:pPr marL="342900" indent="-342900">
              <a:buFont typeface="+mj-lt"/>
              <a:buAutoNum type="arabicPeriod"/>
            </a:pPr>
            <a:r>
              <a:rPr lang="ru-RU" sz="2400" dirty="0"/>
              <a:t>Основная цель – самосохранение</a:t>
            </a:r>
          </a:p>
          <a:p>
            <a:pPr marL="342900" indent="-342900">
              <a:buFont typeface="+mj-lt"/>
              <a:buAutoNum type="arabicPeriod"/>
            </a:pPr>
            <a:r>
              <a:rPr lang="ru-RU" sz="2400" dirty="0"/>
              <a:t>Постарайтесь заблокироваться в помещении, если не удалось покинуть здание</a:t>
            </a:r>
          </a:p>
          <a:p>
            <a:pPr marL="342900" indent="-342900">
              <a:buFont typeface="+mj-lt"/>
              <a:buAutoNum type="arabicPeriod"/>
            </a:pPr>
            <a:r>
              <a:rPr lang="ru-RU" sz="2400" dirty="0"/>
              <a:t>Не теряйте самообладания и выдержку не бегите</a:t>
            </a:r>
          </a:p>
          <a:p>
            <a:pPr marL="342900" indent="-342900">
              <a:buFont typeface="+mj-lt"/>
              <a:buAutoNum type="arabicPeriod"/>
            </a:pPr>
            <a:r>
              <a:rPr lang="ru-RU" sz="2400" dirty="0"/>
              <a:t>Не спорьте с террористами</a:t>
            </a:r>
          </a:p>
          <a:p>
            <a:pPr marL="342900" indent="-342900">
              <a:buFont typeface="+mj-lt"/>
              <a:buAutoNum type="arabicPeriod"/>
            </a:pPr>
            <a:r>
              <a:rPr lang="ru-RU" sz="2400" dirty="0"/>
              <a:t>Не допускайте высказываний и жестов, которые могут привести к обострению ситуации</a:t>
            </a:r>
          </a:p>
          <a:p>
            <a:pPr marL="342900" indent="-342900">
              <a:buFont typeface="+mj-lt"/>
              <a:buAutoNum type="arabicPeriod"/>
            </a:pPr>
            <a:r>
              <a:rPr lang="ru-RU" sz="2400" dirty="0"/>
              <a:t>Воздерживайтесь от разговоров с окружающими.</a:t>
            </a:r>
          </a:p>
          <a:p>
            <a:pPr marL="342900" indent="-342900">
              <a:buFont typeface="+mj-lt"/>
              <a:buAutoNum type="arabicPeriod"/>
            </a:pPr>
            <a:r>
              <a:rPr lang="ru-RU" sz="2400" dirty="0"/>
              <a:t>Держитесь по возможности дальше от окон и дверей</a:t>
            </a:r>
          </a:p>
          <a:p>
            <a:pPr marL="342900" indent="-342900">
              <a:buFont typeface="+mj-lt"/>
              <a:buAutoNum type="arabicPeriod"/>
            </a:pPr>
            <a:r>
              <a:rPr lang="ru-RU" sz="2400" dirty="0"/>
              <a:t>Помните, что после получения информации о захвате, спецслужбы немедленно начинают </a:t>
            </a:r>
            <a:r>
              <a:rPr lang="ru-RU" sz="2400" dirty="0" smtClean="0"/>
              <a:t>действовать</a:t>
            </a:r>
            <a:endParaRPr lang="ru-RU" sz="2400" dirty="0"/>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7482" y="4275502"/>
            <a:ext cx="657006" cy="686966"/>
          </a:xfrm>
          <a:prstGeom prst="rect">
            <a:avLst/>
          </a:prstGeom>
          <a:noFill/>
          <a:ln>
            <a:noFill/>
          </a:ln>
        </p:spPr>
      </p:pic>
    </p:spTree>
    <p:extLst>
      <p:ext uri="{BB962C8B-B14F-4D97-AF65-F5344CB8AC3E}">
        <p14:creationId xmlns:p14="http://schemas.microsoft.com/office/powerpoint/2010/main" val="861401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520" y="195486"/>
            <a:ext cx="8712968" cy="4752528"/>
          </a:xfrm>
          <a:prstGeom prst="rect">
            <a:avLst/>
          </a:prstGeom>
        </p:spPr>
      </p:pic>
    </p:spTree>
    <p:extLst>
      <p:ext uri="{BB962C8B-B14F-4D97-AF65-F5344CB8AC3E}">
        <p14:creationId xmlns:p14="http://schemas.microsoft.com/office/powerpoint/2010/main" val="2824174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5536" y="195486"/>
            <a:ext cx="8496944" cy="4752528"/>
          </a:xfrm>
          <a:prstGeom prst="rect">
            <a:avLst/>
          </a:prstGeom>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371950"/>
            <a:ext cx="657006" cy="686966"/>
          </a:xfrm>
          <a:prstGeom prst="rect">
            <a:avLst/>
          </a:prstGeom>
          <a:noFill/>
          <a:ln>
            <a:noFill/>
          </a:ln>
        </p:spPr>
      </p:pic>
    </p:spTree>
    <p:extLst>
      <p:ext uri="{BB962C8B-B14F-4D97-AF65-F5344CB8AC3E}">
        <p14:creationId xmlns:p14="http://schemas.microsoft.com/office/powerpoint/2010/main" val="2674093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5486"/>
            <a:ext cx="8856984" cy="523220"/>
          </a:xfrm>
          <a:prstGeom prst="rect">
            <a:avLst/>
          </a:prstGeom>
          <a:noFill/>
        </p:spPr>
        <p:txBody>
          <a:bodyPr wrap="square" rtlCol="0" anchor="ctr">
            <a:spAutoFit/>
          </a:bodyPr>
          <a:lstStyle/>
          <a:p>
            <a:pPr algn="ctr"/>
            <a:r>
              <a:rPr lang="ru-RU" sz="2800" b="1" dirty="0">
                <a:solidFill>
                  <a:srgbClr val="990033"/>
                </a:solidFill>
              </a:rPr>
              <a:t>Поведение при применении огнестрельного оружия</a:t>
            </a:r>
            <a:endParaRPr lang="ru-RU" sz="2800" b="1" dirty="0"/>
          </a:p>
        </p:txBody>
      </p:sp>
      <p:sp>
        <p:nvSpPr>
          <p:cNvPr id="3" name="TextBox 2"/>
          <p:cNvSpPr txBox="1"/>
          <p:nvPr/>
        </p:nvSpPr>
        <p:spPr>
          <a:xfrm>
            <a:off x="179512" y="915566"/>
            <a:ext cx="8856984" cy="3785652"/>
          </a:xfrm>
          <a:prstGeom prst="rect">
            <a:avLst/>
          </a:prstGeom>
          <a:noFill/>
        </p:spPr>
        <p:txBody>
          <a:bodyPr wrap="square" rtlCol="0">
            <a:spAutoFit/>
          </a:bodyPr>
          <a:lstStyle/>
          <a:p>
            <a:pPr marL="342900" indent="-342900">
              <a:buFont typeface="+mj-lt"/>
              <a:buAutoNum type="arabicPeriod"/>
            </a:pPr>
            <a:r>
              <a:rPr lang="ru-RU" sz="2400" dirty="0"/>
              <a:t>Сообщить о происшествии в правоохранительные органы любым доступным способом</a:t>
            </a:r>
          </a:p>
          <a:p>
            <a:pPr marL="342900" indent="-342900">
              <a:buFont typeface="+mj-lt"/>
              <a:buAutoNum type="arabicPeriod"/>
            </a:pPr>
            <a:r>
              <a:rPr lang="ru-RU" sz="2400" dirty="0"/>
              <a:t>При невозможности покинуть кабинет заблокировать двери подручными средствами (столы, стулья, шкафы)</a:t>
            </a:r>
          </a:p>
          <a:p>
            <a:pPr marL="342900" indent="-342900">
              <a:buFont typeface="+mj-lt"/>
              <a:buAutoNum type="arabicPeriod"/>
            </a:pPr>
            <a:r>
              <a:rPr lang="ru-RU" sz="2400" dirty="0"/>
              <a:t>Не предпринимать попыток обезоружить нападающего</a:t>
            </a:r>
          </a:p>
          <a:p>
            <a:pPr marL="342900" indent="-342900">
              <a:buFont typeface="+mj-lt"/>
              <a:buAutoNum type="arabicPeriod"/>
            </a:pPr>
            <a:r>
              <a:rPr lang="ru-RU" sz="2400" dirty="0"/>
              <a:t>Держаться на максимально удаленной дистанции за укрытием</a:t>
            </a:r>
          </a:p>
          <a:p>
            <a:pPr marL="342900" indent="-342900">
              <a:buFont typeface="+mj-lt"/>
              <a:buAutoNum type="arabicPeriod"/>
            </a:pPr>
            <a:r>
              <a:rPr lang="ru-RU" sz="2400" dirty="0"/>
              <a:t>При визуальном контакте со стрелком немедленно уйти с траектории ведения огня</a:t>
            </a:r>
          </a:p>
          <a:p>
            <a:pPr marL="342900" indent="-342900">
              <a:buFont typeface="+mj-lt"/>
              <a:buAutoNum type="arabicPeriod"/>
            </a:pPr>
            <a:r>
              <a:rPr lang="ru-RU" sz="2400" dirty="0"/>
              <a:t>Следовать указаниям руководства, сотрудников отдела безопасности и охраны </a:t>
            </a:r>
            <a:r>
              <a:rPr lang="ru-RU" sz="2400" dirty="0" smtClean="0"/>
              <a:t>труда</a:t>
            </a:r>
            <a:endParaRPr lang="ru-RU" sz="2400" dirty="0"/>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9490" y="4211112"/>
            <a:ext cx="657006" cy="686966"/>
          </a:xfrm>
          <a:prstGeom prst="rect">
            <a:avLst/>
          </a:prstGeom>
          <a:noFill/>
          <a:ln>
            <a:noFill/>
          </a:ln>
        </p:spPr>
      </p:pic>
    </p:spTree>
    <p:extLst>
      <p:ext uri="{BB962C8B-B14F-4D97-AF65-F5344CB8AC3E}">
        <p14:creationId xmlns:p14="http://schemas.microsoft.com/office/powerpoint/2010/main" val="4198897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520" y="123478"/>
            <a:ext cx="8712968" cy="4824536"/>
          </a:xfrm>
          <a:prstGeom prst="rect">
            <a:avLst/>
          </a:prstGeom>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1089" y="4231783"/>
            <a:ext cx="657006" cy="686966"/>
          </a:xfrm>
          <a:prstGeom prst="rect">
            <a:avLst/>
          </a:prstGeom>
          <a:noFill/>
          <a:ln>
            <a:noFill/>
          </a:ln>
        </p:spPr>
      </p:pic>
    </p:spTree>
    <p:extLst>
      <p:ext uri="{BB962C8B-B14F-4D97-AF65-F5344CB8AC3E}">
        <p14:creationId xmlns:p14="http://schemas.microsoft.com/office/powerpoint/2010/main" val="413193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9512" y="195486"/>
            <a:ext cx="8784976" cy="4752528"/>
          </a:xfrm>
          <a:prstGeom prst="rect">
            <a:avLst/>
          </a:prstGeom>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6994" y="4456534"/>
            <a:ext cx="657006" cy="686966"/>
          </a:xfrm>
          <a:prstGeom prst="rect">
            <a:avLst/>
          </a:prstGeom>
          <a:noFill/>
          <a:ln>
            <a:noFill/>
          </a:ln>
        </p:spPr>
      </p:pic>
    </p:spTree>
    <p:extLst>
      <p:ext uri="{BB962C8B-B14F-4D97-AF65-F5344CB8AC3E}">
        <p14:creationId xmlns:p14="http://schemas.microsoft.com/office/powerpoint/2010/main" val="3695835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59774"/>
            <a:ext cx="8928992" cy="584775"/>
          </a:xfrm>
          <a:prstGeom prst="rect">
            <a:avLst/>
          </a:prstGeom>
          <a:noFill/>
        </p:spPr>
        <p:txBody>
          <a:bodyPr wrap="square" rtlCol="0" anchor="ctr">
            <a:spAutoFit/>
          </a:bodyPr>
          <a:lstStyle/>
          <a:p>
            <a:pPr algn="ctr"/>
            <a:r>
              <a:rPr lang="ru-RU" sz="3200" b="1" dirty="0" smtClean="0">
                <a:solidFill>
                  <a:srgbClr val="990033"/>
                </a:solidFill>
              </a:rPr>
              <a:t>ПРИМЕНЕНИЕ ВЗРЫВНЫХ УСТРОЙСТВ</a:t>
            </a:r>
            <a:endParaRPr lang="ru-RU" sz="3200" b="1" dirty="0"/>
          </a:p>
        </p:txBody>
      </p:sp>
      <p:pic>
        <p:nvPicPr>
          <p:cNvPr id="3" name="Содержимое 5" descr="Безымянный коллаж.jpg"/>
          <p:cNvPicPr>
            <a:picLocks noChangeAspect="1"/>
          </p:cNvPicPr>
          <p:nvPr/>
        </p:nvPicPr>
        <p:blipFill>
          <a:blip r:embed="rId2" cstate="print"/>
          <a:stretch>
            <a:fillRect/>
          </a:stretch>
        </p:blipFill>
        <p:spPr>
          <a:xfrm>
            <a:off x="395537" y="908720"/>
            <a:ext cx="8424936" cy="4039294"/>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64943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7494"/>
            <a:ext cx="8712968" cy="954107"/>
          </a:xfrm>
          <a:prstGeom prst="rect">
            <a:avLst/>
          </a:prstGeom>
          <a:noFill/>
        </p:spPr>
        <p:txBody>
          <a:bodyPr wrap="square" rtlCol="0" anchor="ctr">
            <a:spAutoFit/>
          </a:bodyPr>
          <a:lstStyle/>
          <a:p>
            <a:pPr algn="ctr"/>
            <a:r>
              <a:rPr lang="ru-RU" sz="2800" b="1" dirty="0">
                <a:solidFill>
                  <a:srgbClr val="990033"/>
                </a:solidFill>
              </a:rPr>
              <a:t>Поведение при обнаружении предмета, похожего на взрывное устройство</a:t>
            </a:r>
            <a:endParaRPr lang="ru-RU" sz="2800" b="1" dirty="0"/>
          </a:p>
        </p:txBody>
      </p:sp>
      <p:sp>
        <p:nvSpPr>
          <p:cNvPr id="3" name="TextBox 2"/>
          <p:cNvSpPr txBox="1"/>
          <p:nvPr/>
        </p:nvSpPr>
        <p:spPr>
          <a:xfrm>
            <a:off x="251520" y="1491630"/>
            <a:ext cx="8712968" cy="3170099"/>
          </a:xfrm>
          <a:prstGeom prst="rect">
            <a:avLst/>
          </a:prstGeom>
          <a:noFill/>
        </p:spPr>
        <p:txBody>
          <a:bodyPr wrap="square" rtlCol="0">
            <a:spAutoFit/>
          </a:bodyPr>
          <a:lstStyle/>
          <a:p>
            <a:pPr marL="342900" indent="-342900">
              <a:buFont typeface="+mj-lt"/>
              <a:buAutoNum type="arabicPeriod"/>
            </a:pPr>
            <a:r>
              <a:rPr lang="ru-RU" sz="2000" dirty="0"/>
              <a:t>Незамедлительно сообщить о находке на пост охраны и сотрудникам отдела безопасности и охраны труда</a:t>
            </a:r>
          </a:p>
          <a:p>
            <a:pPr marL="342900" indent="-342900">
              <a:buFont typeface="+mj-lt"/>
              <a:buAutoNum type="arabicPeriod"/>
            </a:pPr>
            <a:r>
              <a:rPr lang="ru-RU" sz="2000" dirty="0"/>
              <a:t>Не допускать к предмету людей</a:t>
            </a:r>
          </a:p>
          <a:p>
            <a:pPr marL="342900" indent="-342900">
              <a:buFont typeface="+mj-lt"/>
              <a:buAutoNum type="arabicPeriod"/>
            </a:pPr>
            <a:r>
              <a:rPr lang="ru-RU" sz="2000" dirty="0"/>
              <a:t>Держаться на безопасном расстоянии, не трогать, не вскрывать, не перемещать предмет, не использовать сотовый телефон</a:t>
            </a:r>
          </a:p>
          <a:p>
            <a:pPr marL="342900" indent="-342900">
              <a:buFont typeface="+mj-lt"/>
              <a:buAutoNum type="arabicPeriod"/>
            </a:pPr>
            <a:r>
              <a:rPr lang="ru-RU" sz="2000" dirty="0"/>
              <a:t>После объявления эвакуации сохранять спокойствие и организованно покинуть здание</a:t>
            </a:r>
          </a:p>
          <a:p>
            <a:pPr marL="342900" indent="-342900">
              <a:buFont typeface="+mj-lt"/>
              <a:buAutoNum type="arabicPeriod"/>
            </a:pPr>
            <a:r>
              <a:rPr lang="ru-RU" sz="2000" dirty="0"/>
              <a:t>Не сообщать информацию об угрозе другим лицам, во избежание паники</a:t>
            </a:r>
          </a:p>
          <a:p>
            <a:pPr marL="342900" indent="-342900">
              <a:buFont typeface="+mj-lt"/>
              <a:buAutoNum type="arabicPeriod"/>
            </a:pPr>
            <a:r>
              <a:rPr lang="ru-RU" sz="2000" dirty="0"/>
              <a:t>Четко следовать указаниям руководства, отдела безопасности и сотрудников спецслужб  </a:t>
            </a:r>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7482" y="4318246"/>
            <a:ext cx="657006" cy="686966"/>
          </a:xfrm>
          <a:prstGeom prst="rect">
            <a:avLst/>
          </a:prstGeom>
          <a:noFill/>
          <a:ln>
            <a:noFill/>
          </a:ln>
        </p:spPr>
      </p:pic>
    </p:spTree>
    <p:extLst>
      <p:ext uri="{BB962C8B-B14F-4D97-AF65-F5344CB8AC3E}">
        <p14:creationId xmlns:p14="http://schemas.microsoft.com/office/powerpoint/2010/main" val="2885281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23528" y="339502"/>
            <a:ext cx="8640763" cy="2592388"/>
            <a:chOff x="204" y="1207"/>
            <a:chExt cx="5443" cy="1633"/>
          </a:xfrm>
        </p:grpSpPr>
        <p:sp>
          <p:nvSpPr>
            <p:cNvPr id="3" name="Text Box 4"/>
            <p:cNvSpPr txBox="1">
              <a:spLocks noChangeArrowheads="1"/>
            </p:cNvSpPr>
            <p:nvPr/>
          </p:nvSpPr>
          <p:spPr bwMode="auto">
            <a:xfrm>
              <a:off x="4513" y="2432"/>
              <a:ext cx="1134" cy="408"/>
            </a:xfrm>
            <a:prstGeom prst="rect">
              <a:avLst/>
            </a:prstGeom>
            <a:solidFill>
              <a:srgbClr val="FFFF00"/>
            </a:solidFill>
            <a:ln w="38100">
              <a:solidFill>
                <a:srgbClr val="FFFF00"/>
              </a:solidFill>
              <a:miter lim="800000"/>
              <a:headEnd/>
              <a:tailEnd/>
            </a:ln>
          </p:spPr>
          <p:txBody>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0"/>
                </a:spcBef>
                <a:buClr>
                  <a:srgbClr val="FFFFFF"/>
                </a:buClr>
                <a:buSzPct val="100000"/>
                <a:buFont typeface="Arial" panose="020B0604020202020204" pitchFamily="34" charset="0"/>
                <a:buNone/>
              </a:pPr>
              <a:endParaRPr lang="ru-RU" altLang="ru-RU" sz="800" b="1">
                <a:solidFill>
                  <a:schemeClr val="bg1"/>
                </a:solidFill>
                <a:latin typeface="Times New Roman" panose="02020603050405020304" pitchFamily="18" charset="0"/>
              </a:endParaRPr>
            </a:p>
            <a:p>
              <a:pPr algn="ctr">
                <a:spcBef>
                  <a:spcPct val="0"/>
                </a:spcBef>
                <a:buClr>
                  <a:srgbClr val="FFFFFF"/>
                </a:buClr>
                <a:buSzPct val="100000"/>
                <a:buFont typeface="Arial" panose="020B0604020202020204" pitchFamily="34" charset="0"/>
                <a:buNone/>
              </a:pPr>
              <a:r>
                <a:rPr lang="ru-RU" altLang="ru-RU" sz="1800" b="1">
                  <a:solidFill>
                    <a:srgbClr val="FF0000"/>
                  </a:solidFill>
                  <a:latin typeface="Times New Roman" panose="02020603050405020304" pitchFamily="18" charset="0"/>
                </a:rPr>
                <a:t>УГОЛОВНЫЙ</a:t>
              </a:r>
            </a:p>
          </p:txBody>
        </p:sp>
        <p:sp>
          <p:nvSpPr>
            <p:cNvPr id="4" name="Text Box 5"/>
            <p:cNvSpPr txBox="1">
              <a:spLocks noChangeArrowheads="1"/>
            </p:cNvSpPr>
            <p:nvPr/>
          </p:nvSpPr>
          <p:spPr bwMode="auto">
            <a:xfrm>
              <a:off x="1746" y="1207"/>
              <a:ext cx="2540" cy="539"/>
            </a:xfrm>
            <a:prstGeom prst="rect">
              <a:avLst/>
            </a:prstGeom>
            <a:solidFill>
              <a:srgbClr val="FFFF00"/>
            </a:solidFill>
            <a:ln w="38100">
              <a:solidFill>
                <a:schemeClr val="tx1"/>
              </a:solidFill>
              <a:miter lim="800000"/>
              <a:headEnd/>
              <a:tailEnd/>
            </a:ln>
          </p:spPr>
          <p:txBody>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0"/>
                </a:spcBef>
                <a:buClr>
                  <a:srgbClr val="FFFFFF"/>
                </a:buClr>
                <a:buSzPct val="100000"/>
                <a:buFont typeface="Arial" panose="020B0604020202020204" pitchFamily="34" charset="0"/>
                <a:buNone/>
              </a:pPr>
              <a:r>
                <a:rPr lang="ru-RU" altLang="ru-RU" b="1">
                  <a:solidFill>
                    <a:srgbClr val="FF0000"/>
                  </a:solidFill>
                  <a:latin typeface="PermianSerifTypeface" pitchFamily="50" charset="0"/>
                </a:rPr>
                <a:t>Виды терроризма</a:t>
              </a:r>
            </a:p>
          </p:txBody>
        </p:sp>
        <p:sp>
          <p:nvSpPr>
            <p:cNvPr id="5" name="Line 6"/>
            <p:cNvSpPr>
              <a:spLocks noChangeShapeType="1"/>
            </p:cNvSpPr>
            <p:nvPr/>
          </p:nvSpPr>
          <p:spPr bwMode="auto">
            <a:xfrm>
              <a:off x="1190" y="2143"/>
              <a:ext cx="381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6" name="Line 7"/>
            <p:cNvSpPr>
              <a:spLocks noChangeShapeType="1"/>
            </p:cNvSpPr>
            <p:nvPr/>
          </p:nvSpPr>
          <p:spPr bwMode="auto">
            <a:xfrm>
              <a:off x="1190" y="2143"/>
              <a:ext cx="0" cy="26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7" name="Line 8"/>
            <p:cNvSpPr>
              <a:spLocks noChangeShapeType="1"/>
            </p:cNvSpPr>
            <p:nvPr/>
          </p:nvSpPr>
          <p:spPr bwMode="auto">
            <a:xfrm>
              <a:off x="5005" y="2143"/>
              <a:ext cx="0" cy="26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8" name="Line 9"/>
            <p:cNvSpPr>
              <a:spLocks noChangeShapeType="1"/>
            </p:cNvSpPr>
            <p:nvPr/>
          </p:nvSpPr>
          <p:spPr bwMode="auto">
            <a:xfrm>
              <a:off x="2426" y="2160"/>
              <a:ext cx="0" cy="26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9" name="Line 10"/>
            <p:cNvSpPr>
              <a:spLocks noChangeShapeType="1"/>
            </p:cNvSpPr>
            <p:nvPr/>
          </p:nvSpPr>
          <p:spPr bwMode="auto">
            <a:xfrm>
              <a:off x="3787" y="2160"/>
              <a:ext cx="0" cy="26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0" name="Text Box 11"/>
            <p:cNvSpPr txBox="1">
              <a:spLocks noChangeArrowheads="1"/>
            </p:cNvSpPr>
            <p:nvPr/>
          </p:nvSpPr>
          <p:spPr bwMode="auto">
            <a:xfrm>
              <a:off x="204" y="2432"/>
              <a:ext cx="1406" cy="408"/>
            </a:xfrm>
            <a:prstGeom prst="rect">
              <a:avLst/>
            </a:prstGeom>
            <a:solidFill>
              <a:srgbClr val="FFFF00"/>
            </a:solidFill>
            <a:ln w="38100">
              <a:solidFill>
                <a:srgbClr val="FFFF00"/>
              </a:solidFill>
              <a:miter lim="800000"/>
              <a:headEnd/>
              <a:tailEnd/>
            </a:ln>
          </p:spPr>
          <p:txBody>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0"/>
                </a:spcBef>
                <a:buClr>
                  <a:srgbClr val="FFFFFF"/>
                </a:buClr>
                <a:buSzPct val="100000"/>
                <a:buFont typeface="Arial" panose="020B0604020202020204" pitchFamily="34" charset="0"/>
                <a:buNone/>
              </a:pPr>
              <a:endParaRPr lang="ru-RU" altLang="ru-RU" sz="800" b="1">
                <a:solidFill>
                  <a:schemeClr val="bg1"/>
                </a:solidFill>
                <a:latin typeface="Times New Roman" panose="02020603050405020304" pitchFamily="18" charset="0"/>
              </a:endParaRPr>
            </a:p>
            <a:p>
              <a:pPr algn="ctr">
                <a:spcBef>
                  <a:spcPct val="0"/>
                </a:spcBef>
                <a:buClr>
                  <a:srgbClr val="FFFFFF"/>
                </a:buClr>
                <a:buSzPct val="100000"/>
                <a:buFont typeface="Arial" panose="020B0604020202020204" pitchFamily="34" charset="0"/>
                <a:buNone/>
              </a:pPr>
              <a:r>
                <a:rPr lang="ru-RU" altLang="ru-RU" sz="1800" b="1">
                  <a:solidFill>
                    <a:srgbClr val="FF0000"/>
                  </a:solidFill>
                  <a:latin typeface="Times New Roman" panose="02020603050405020304" pitchFamily="18" charset="0"/>
                </a:rPr>
                <a:t>ПОЛИТИЧЕСКИЙ</a:t>
              </a:r>
            </a:p>
          </p:txBody>
        </p:sp>
        <p:sp>
          <p:nvSpPr>
            <p:cNvPr id="11" name="Text Box 12"/>
            <p:cNvSpPr txBox="1">
              <a:spLocks noChangeArrowheads="1"/>
            </p:cNvSpPr>
            <p:nvPr/>
          </p:nvSpPr>
          <p:spPr bwMode="auto">
            <a:xfrm>
              <a:off x="1746" y="2432"/>
              <a:ext cx="1179" cy="408"/>
            </a:xfrm>
            <a:prstGeom prst="rect">
              <a:avLst/>
            </a:prstGeom>
            <a:solidFill>
              <a:srgbClr val="FFFF00"/>
            </a:solidFill>
            <a:ln w="38100">
              <a:solidFill>
                <a:srgbClr val="FFFF00"/>
              </a:solidFill>
              <a:miter lim="800000"/>
              <a:headEnd/>
              <a:tailEnd/>
            </a:ln>
          </p:spPr>
          <p:txBody>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0"/>
                </a:spcBef>
                <a:buClr>
                  <a:srgbClr val="FFFFFF"/>
                </a:buClr>
                <a:buSzPct val="100000"/>
                <a:buFont typeface="Arial" panose="020B0604020202020204" pitchFamily="34" charset="0"/>
                <a:buNone/>
              </a:pPr>
              <a:endParaRPr lang="ru-RU" altLang="ru-RU" sz="800" b="1">
                <a:solidFill>
                  <a:schemeClr val="bg1"/>
                </a:solidFill>
                <a:latin typeface="Times New Roman" panose="02020603050405020304" pitchFamily="18" charset="0"/>
              </a:endParaRPr>
            </a:p>
            <a:p>
              <a:pPr algn="ctr">
                <a:spcBef>
                  <a:spcPct val="0"/>
                </a:spcBef>
                <a:buClr>
                  <a:srgbClr val="FFFFFF"/>
                </a:buClr>
                <a:buSzPct val="100000"/>
                <a:buFont typeface="Arial" panose="020B0604020202020204" pitchFamily="34" charset="0"/>
                <a:buNone/>
              </a:pPr>
              <a:r>
                <a:rPr lang="ru-RU" altLang="ru-RU" sz="1800" b="1">
                  <a:solidFill>
                    <a:srgbClr val="FF0000"/>
                  </a:solidFill>
                  <a:latin typeface="Times New Roman" panose="02020603050405020304" pitchFamily="18" charset="0"/>
                </a:rPr>
                <a:t>ЭТНИЧЕСКИЙ</a:t>
              </a:r>
            </a:p>
          </p:txBody>
        </p:sp>
        <p:sp>
          <p:nvSpPr>
            <p:cNvPr id="12" name="Text Box 13"/>
            <p:cNvSpPr txBox="1">
              <a:spLocks noChangeArrowheads="1"/>
            </p:cNvSpPr>
            <p:nvPr/>
          </p:nvSpPr>
          <p:spPr bwMode="auto">
            <a:xfrm>
              <a:off x="3097" y="2432"/>
              <a:ext cx="1325" cy="408"/>
            </a:xfrm>
            <a:prstGeom prst="rect">
              <a:avLst/>
            </a:prstGeom>
            <a:solidFill>
              <a:srgbClr val="FFFF00"/>
            </a:solidFill>
            <a:ln w="38100">
              <a:solidFill>
                <a:srgbClr val="FFFF00"/>
              </a:solidFill>
              <a:miter lim="800000"/>
              <a:headEnd/>
              <a:tailEnd/>
            </a:ln>
          </p:spPr>
          <p:txBody>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0"/>
                </a:spcBef>
                <a:buClr>
                  <a:srgbClr val="FFFFFF"/>
                </a:buClr>
                <a:buSzPct val="100000"/>
                <a:buFont typeface="Arial" panose="020B0604020202020204" pitchFamily="34" charset="0"/>
                <a:buNone/>
              </a:pPr>
              <a:endParaRPr lang="ru-RU" altLang="ru-RU" sz="800" b="1">
                <a:solidFill>
                  <a:schemeClr val="bg1"/>
                </a:solidFill>
                <a:latin typeface="Times New Roman" panose="02020603050405020304" pitchFamily="18" charset="0"/>
              </a:endParaRPr>
            </a:p>
            <a:p>
              <a:pPr algn="ctr">
                <a:spcBef>
                  <a:spcPct val="0"/>
                </a:spcBef>
                <a:buClr>
                  <a:srgbClr val="FFFFFF"/>
                </a:buClr>
                <a:buSzPct val="100000"/>
                <a:buFont typeface="Arial" panose="020B0604020202020204" pitchFamily="34" charset="0"/>
                <a:buNone/>
              </a:pPr>
              <a:r>
                <a:rPr lang="ru-RU" altLang="ru-RU" sz="1800" b="1">
                  <a:solidFill>
                    <a:srgbClr val="FF0000"/>
                  </a:solidFill>
                  <a:latin typeface="Times New Roman" panose="02020603050405020304" pitchFamily="18" charset="0"/>
                </a:rPr>
                <a:t>РЕЛИГИОЗНЫЙ</a:t>
              </a:r>
            </a:p>
          </p:txBody>
        </p:sp>
        <p:sp>
          <p:nvSpPr>
            <p:cNvPr id="13" name="Line 14"/>
            <p:cNvSpPr>
              <a:spLocks noChangeShapeType="1"/>
            </p:cNvSpPr>
            <p:nvPr/>
          </p:nvSpPr>
          <p:spPr bwMode="auto">
            <a:xfrm>
              <a:off x="2971" y="1752"/>
              <a:ext cx="0" cy="37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14" name="Group 15"/>
          <p:cNvGrpSpPr>
            <a:grpSpLocks/>
          </p:cNvGrpSpPr>
          <p:nvPr/>
        </p:nvGrpSpPr>
        <p:grpSpPr bwMode="auto">
          <a:xfrm>
            <a:off x="358453" y="3147814"/>
            <a:ext cx="8569325" cy="1800225"/>
            <a:chOff x="204" y="2840"/>
            <a:chExt cx="5398" cy="1134"/>
          </a:xfrm>
        </p:grpSpPr>
        <p:pic>
          <p:nvPicPr>
            <p:cNvPr id="1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 y="2840"/>
              <a:ext cx="1497"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7" y="2840"/>
              <a:ext cx="1134"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 y="2840"/>
              <a:ext cx="1044"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8" y="2840"/>
              <a:ext cx="1224" cy="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Рисунок 1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595" y="228601"/>
            <a:ext cx="657006" cy="686966"/>
          </a:xfrm>
          <a:prstGeom prst="rect">
            <a:avLst/>
          </a:prstGeom>
          <a:noFill/>
          <a:ln>
            <a:noFill/>
          </a:ln>
        </p:spPr>
      </p:pic>
    </p:spTree>
    <p:extLst>
      <p:ext uri="{BB962C8B-B14F-4D97-AF65-F5344CB8AC3E}">
        <p14:creationId xmlns:p14="http://schemas.microsoft.com/office/powerpoint/2010/main" val="8751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520" y="195486"/>
            <a:ext cx="8712968" cy="4824536"/>
          </a:xfrm>
          <a:prstGeom prst="rect">
            <a:avLst/>
          </a:prstGeom>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227934"/>
            <a:ext cx="657006" cy="686966"/>
          </a:xfrm>
          <a:prstGeom prst="rect">
            <a:avLst/>
          </a:prstGeom>
          <a:noFill/>
          <a:ln>
            <a:noFill/>
          </a:ln>
        </p:spPr>
      </p:pic>
    </p:spTree>
    <p:extLst>
      <p:ext uri="{BB962C8B-B14F-4D97-AF65-F5344CB8AC3E}">
        <p14:creationId xmlns:p14="http://schemas.microsoft.com/office/powerpoint/2010/main" val="22397962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9512" y="123478"/>
            <a:ext cx="8784976" cy="4752528"/>
          </a:xfrm>
          <a:prstGeom prst="rect">
            <a:avLst/>
          </a:prstGeom>
        </p:spPr>
      </p:pic>
    </p:spTree>
    <p:extLst>
      <p:ext uri="{BB962C8B-B14F-4D97-AF65-F5344CB8AC3E}">
        <p14:creationId xmlns:p14="http://schemas.microsoft.com/office/powerpoint/2010/main" val="922242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520" y="195486"/>
            <a:ext cx="8784976" cy="4824536"/>
          </a:xfrm>
          <a:prstGeom prst="rect">
            <a:avLst/>
          </a:prstGeom>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4227934"/>
            <a:ext cx="657006" cy="686966"/>
          </a:xfrm>
          <a:prstGeom prst="rect">
            <a:avLst/>
          </a:prstGeom>
          <a:noFill/>
          <a:ln>
            <a:noFill/>
          </a:ln>
        </p:spPr>
      </p:pic>
    </p:spTree>
    <p:extLst>
      <p:ext uri="{BB962C8B-B14F-4D97-AF65-F5344CB8AC3E}">
        <p14:creationId xmlns:p14="http://schemas.microsoft.com/office/powerpoint/2010/main" val="6461903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520" y="195486"/>
            <a:ext cx="8712968" cy="4752528"/>
          </a:xfrm>
          <a:prstGeom prst="rect">
            <a:avLst/>
          </a:prstGeom>
        </p:spPr>
      </p:pic>
    </p:spTree>
    <p:extLst>
      <p:ext uri="{BB962C8B-B14F-4D97-AF65-F5344CB8AC3E}">
        <p14:creationId xmlns:p14="http://schemas.microsoft.com/office/powerpoint/2010/main" val="19723163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520" y="123478"/>
            <a:ext cx="8784976" cy="4824536"/>
          </a:xfrm>
          <a:prstGeom prst="rect">
            <a:avLst/>
          </a:prstGeom>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435771"/>
            <a:ext cx="657006" cy="686966"/>
          </a:xfrm>
          <a:prstGeom prst="rect">
            <a:avLst/>
          </a:prstGeom>
          <a:noFill/>
          <a:ln>
            <a:noFill/>
          </a:ln>
        </p:spPr>
      </p:pic>
    </p:spTree>
    <p:extLst>
      <p:ext uri="{BB962C8B-B14F-4D97-AF65-F5344CB8AC3E}">
        <p14:creationId xmlns:p14="http://schemas.microsoft.com/office/powerpoint/2010/main" val="8140033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520" y="123478"/>
            <a:ext cx="8784976" cy="4896544"/>
          </a:xfrm>
          <a:prstGeom prst="rect">
            <a:avLst/>
          </a:prstGeom>
        </p:spPr>
      </p:pic>
    </p:spTree>
    <p:extLst>
      <p:ext uri="{BB962C8B-B14F-4D97-AF65-F5344CB8AC3E}">
        <p14:creationId xmlns:p14="http://schemas.microsoft.com/office/powerpoint/2010/main" val="3390007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520" y="195486"/>
            <a:ext cx="8784976" cy="4752528"/>
          </a:xfrm>
          <a:prstGeom prst="rect">
            <a:avLst/>
          </a:prstGeom>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083918"/>
            <a:ext cx="657006" cy="686966"/>
          </a:xfrm>
          <a:prstGeom prst="rect">
            <a:avLst/>
          </a:prstGeom>
          <a:noFill/>
          <a:ln>
            <a:noFill/>
          </a:ln>
        </p:spPr>
      </p:pic>
    </p:spTree>
    <p:extLst>
      <p:ext uri="{BB962C8B-B14F-4D97-AF65-F5344CB8AC3E}">
        <p14:creationId xmlns:p14="http://schemas.microsoft.com/office/powerpoint/2010/main" val="1360399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9512" y="123478"/>
            <a:ext cx="8856984" cy="4824536"/>
          </a:xfrm>
          <a:prstGeom prst="rect">
            <a:avLst/>
          </a:prstGeom>
        </p:spPr>
      </p:pic>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4155926"/>
            <a:ext cx="657006" cy="686966"/>
          </a:xfrm>
          <a:prstGeom prst="rect">
            <a:avLst/>
          </a:prstGeom>
          <a:noFill/>
          <a:ln>
            <a:noFill/>
          </a:ln>
        </p:spPr>
      </p:pic>
    </p:spTree>
    <p:extLst>
      <p:ext uri="{BB962C8B-B14F-4D97-AF65-F5344CB8AC3E}">
        <p14:creationId xmlns:p14="http://schemas.microsoft.com/office/powerpoint/2010/main" val="2004063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0"/>
          <p:cNvPicPr/>
          <p:nvPr/>
        </p:nvPicPr>
        <p:blipFill>
          <a:blip r:embed="rId2" cstate="print"/>
          <a:stretch>
            <a:fillRect/>
          </a:stretch>
        </p:blipFill>
        <p:spPr>
          <a:xfrm>
            <a:off x="323528" y="160656"/>
            <a:ext cx="8568952" cy="4787357"/>
          </a:xfrm>
          <a:prstGeom prst="rect">
            <a:avLst/>
          </a:prstGeom>
        </p:spPr>
      </p:pic>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4155926"/>
            <a:ext cx="657006" cy="686966"/>
          </a:xfrm>
          <a:prstGeom prst="rect">
            <a:avLst/>
          </a:prstGeom>
          <a:noFill/>
          <a:ln>
            <a:noFill/>
          </a:ln>
        </p:spPr>
      </p:pic>
    </p:spTree>
    <p:extLst>
      <p:ext uri="{BB962C8B-B14F-4D97-AF65-F5344CB8AC3E}">
        <p14:creationId xmlns:p14="http://schemas.microsoft.com/office/powerpoint/2010/main" val="13777295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399" y="555526"/>
            <a:ext cx="7868593" cy="4425300"/>
          </a:xfrm>
          <a:prstGeom prst="rect">
            <a:avLst/>
          </a:prstGeom>
          <a:solidFill>
            <a:schemeClr val="bg2"/>
          </a:solidFill>
          <a:ln>
            <a:solidFill>
              <a:schemeClr val="accent6">
                <a:lumMod val="50000"/>
              </a:schemeClr>
            </a:solidFill>
          </a:ln>
        </p:spPr>
      </p:pic>
      <p:sp>
        <p:nvSpPr>
          <p:cNvPr id="2" name="TextBox 1"/>
          <p:cNvSpPr txBox="1"/>
          <p:nvPr/>
        </p:nvSpPr>
        <p:spPr>
          <a:xfrm>
            <a:off x="106326" y="191386"/>
            <a:ext cx="3745594" cy="1815882"/>
          </a:xfrm>
          <a:prstGeom prst="rect">
            <a:avLst/>
          </a:prstGeom>
          <a:solidFill>
            <a:schemeClr val="bg2"/>
          </a:solidFill>
          <a:ln>
            <a:solidFill>
              <a:schemeClr val="accent6">
                <a:lumMod val="50000"/>
              </a:schemeClr>
            </a:solidFill>
          </a:ln>
        </p:spPr>
        <p:txBody>
          <a:bodyPr wrap="square" rtlCol="0">
            <a:spAutoFit/>
          </a:bodyPr>
          <a:lstStyle/>
          <a:p>
            <a:pPr algn="ctr"/>
            <a:r>
              <a:rPr lang="ru-RU" sz="2800" b="1" dirty="0">
                <a:solidFill>
                  <a:srgbClr val="C00000"/>
                </a:solidFill>
              </a:rPr>
              <a:t>Применение опасных химических и бактериологических веществ</a:t>
            </a:r>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43" y="4293860"/>
            <a:ext cx="657006" cy="686966"/>
          </a:xfrm>
          <a:prstGeom prst="rect">
            <a:avLst/>
          </a:prstGeom>
          <a:noFill/>
          <a:ln>
            <a:noFill/>
          </a:ln>
        </p:spPr>
      </p:pic>
    </p:spTree>
    <p:extLst>
      <p:ext uri="{BB962C8B-B14F-4D97-AF65-F5344CB8AC3E}">
        <p14:creationId xmlns:p14="http://schemas.microsoft.com/office/powerpoint/2010/main" val="1229262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a:off x="2643188" y="142875"/>
            <a:ext cx="4000500" cy="628650"/>
          </a:xfrm>
          <a:prstGeom prst="ribbon">
            <a:avLst>
              <a:gd name="adj1" fmla="val 12500"/>
              <a:gd name="adj2" fmla="val 50000"/>
            </a:avLst>
          </a:prstGeom>
          <a:solidFill>
            <a:srgbClr val="FFCC66"/>
          </a:solidFill>
          <a:ln w="9525">
            <a:solidFill>
              <a:srgbClr val="000000"/>
            </a:solidFill>
            <a:round/>
            <a:headEnd/>
            <a:tailEnd/>
          </a:ln>
          <a:effectLst/>
        </p:spPr>
        <p:txBody>
          <a:bodyPr wrap="none" anchor="ctr"/>
          <a:lstStyle/>
          <a:p>
            <a:pPr defTabSz="685800">
              <a:defRPr/>
            </a:pPr>
            <a:endParaRPr lang="ru-RU" sz="1350" kern="0">
              <a:solidFill>
                <a:sysClr val="windowText" lastClr="000000"/>
              </a:solidFill>
              <a:latin typeface="Arial" charset="0"/>
              <a:ea typeface="MS Gothic" charset="-128"/>
            </a:endParaRPr>
          </a:p>
        </p:txBody>
      </p:sp>
      <p:sp>
        <p:nvSpPr>
          <p:cNvPr id="5" name="Rectangle 3"/>
          <p:cNvSpPr txBox="1">
            <a:spLocks noChangeArrowheads="1"/>
          </p:cNvSpPr>
          <p:nvPr/>
        </p:nvSpPr>
        <p:spPr bwMode="auto">
          <a:xfrm>
            <a:off x="2628900" y="228600"/>
            <a:ext cx="4057650" cy="4572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eaLnBrk="1" hangingPunct="1">
              <a:defRPr/>
            </a:pPr>
            <a:r>
              <a:rPr lang="ru-RU" sz="2100" b="1" kern="0" dirty="0">
                <a:solidFill>
                  <a:srgbClr val="FF0000"/>
                </a:solidFill>
                <a:latin typeface="PermianSerifTypeface" pitchFamily="50" charset="0"/>
              </a:rPr>
              <a:t>Цели террора</a:t>
            </a:r>
          </a:p>
        </p:txBody>
      </p:sp>
      <p:sp>
        <p:nvSpPr>
          <p:cNvPr id="6" name="AutoShape 4"/>
          <p:cNvSpPr>
            <a:spLocks noChangeArrowheads="1"/>
          </p:cNvSpPr>
          <p:nvPr/>
        </p:nvSpPr>
        <p:spPr bwMode="auto">
          <a:xfrm>
            <a:off x="1371600" y="1314450"/>
            <a:ext cx="2286000" cy="571500"/>
          </a:xfrm>
          <a:prstGeom prst="roundRect">
            <a:avLst>
              <a:gd name="adj" fmla="val 16667"/>
            </a:avLst>
          </a:prstGeom>
          <a:solidFill>
            <a:srgbClr val="FFFF99"/>
          </a:solidFill>
          <a:ln w="9525">
            <a:solidFill>
              <a:srgbClr val="000000"/>
            </a:solidFill>
            <a:round/>
            <a:headEnd/>
            <a:tailEnd/>
          </a:ln>
          <a:effectLst>
            <a:outerShdw dist="107763" dir="8100000" algn="ctr" rotWithShape="0">
              <a:srgbClr val="969696">
                <a:alpha val="50000"/>
              </a:srgbClr>
            </a:outerShdw>
          </a:effectLst>
        </p:spPr>
        <p:txBody>
          <a:bodyPr wrap="none" anchor="ctr"/>
          <a:lstStyle/>
          <a:p>
            <a:pPr defTabSz="685800">
              <a:defRPr/>
            </a:pPr>
            <a:endParaRPr lang="ru-RU" sz="1350" kern="0">
              <a:solidFill>
                <a:sysClr val="windowText" lastClr="000000"/>
              </a:solidFill>
              <a:latin typeface="Arial" charset="0"/>
              <a:ea typeface="MS Gothic" charset="-128"/>
            </a:endParaRPr>
          </a:p>
        </p:txBody>
      </p:sp>
      <p:sp>
        <p:nvSpPr>
          <p:cNvPr id="7" name="AutoShape 5"/>
          <p:cNvSpPr>
            <a:spLocks noChangeArrowheads="1"/>
          </p:cNvSpPr>
          <p:nvPr/>
        </p:nvSpPr>
        <p:spPr bwMode="auto">
          <a:xfrm>
            <a:off x="5257800" y="1314450"/>
            <a:ext cx="2514600" cy="571500"/>
          </a:xfrm>
          <a:prstGeom prst="roundRect">
            <a:avLst>
              <a:gd name="adj" fmla="val 16667"/>
            </a:avLst>
          </a:prstGeom>
          <a:solidFill>
            <a:srgbClr val="FFFF99"/>
          </a:solidFill>
          <a:ln w="9525">
            <a:solidFill>
              <a:srgbClr val="000000"/>
            </a:solidFill>
            <a:round/>
            <a:headEnd/>
            <a:tailEnd/>
          </a:ln>
          <a:effectLst>
            <a:outerShdw dist="107763" dir="2700000" algn="ctr" rotWithShape="0">
              <a:srgbClr val="969696"/>
            </a:outerShdw>
          </a:effectLst>
        </p:spPr>
        <p:txBody>
          <a:bodyPr wrap="none" anchor="ctr"/>
          <a:lstStyle/>
          <a:p>
            <a:pPr algn="ctr" defTabSz="685800">
              <a:defRPr/>
            </a:pPr>
            <a:r>
              <a:rPr lang="ru-RU" sz="1500" b="1" kern="0">
                <a:solidFill>
                  <a:sysClr val="windowText" lastClr="000000"/>
                </a:solidFill>
                <a:latin typeface="Times New Roman" pitchFamily="18" charset="0"/>
                <a:ea typeface="MS Gothic" charset="-128"/>
              </a:rPr>
              <a:t>Морально-психологическое</a:t>
            </a:r>
          </a:p>
          <a:p>
            <a:pPr algn="ctr" defTabSz="685800">
              <a:defRPr/>
            </a:pPr>
            <a:r>
              <a:rPr lang="ru-RU" sz="1500" b="1" kern="0">
                <a:solidFill>
                  <a:sysClr val="windowText" lastClr="000000"/>
                </a:solidFill>
                <a:latin typeface="Times New Roman" pitchFamily="18" charset="0"/>
                <a:ea typeface="MS Gothic" charset="-128"/>
              </a:rPr>
              <a:t>воздействие на население</a:t>
            </a:r>
          </a:p>
        </p:txBody>
      </p:sp>
      <p:sp>
        <p:nvSpPr>
          <p:cNvPr id="8" name="AutoShape 6"/>
          <p:cNvSpPr>
            <a:spLocks noChangeArrowheads="1"/>
          </p:cNvSpPr>
          <p:nvPr/>
        </p:nvSpPr>
        <p:spPr bwMode="auto">
          <a:xfrm>
            <a:off x="1371600" y="2114550"/>
            <a:ext cx="2286000" cy="457200"/>
          </a:xfrm>
          <a:prstGeom prst="roundRect">
            <a:avLst>
              <a:gd name="adj" fmla="val 16667"/>
            </a:avLst>
          </a:prstGeom>
          <a:solidFill>
            <a:srgbClr val="FFFF99"/>
          </a:solidFill>
          <a:ln w="9525">
            <a:solidFill>
              <a:srgbClr val="000000"/>
            </a:solidFill>
            <a:round/>
            <a:headEnd/>
            <a:tailEnd/>
          </a:ln>
          <a:effectLst>
            <a:outerShdw dist="107763" dir="8100000" algn="ctr" rotWithShape="0">
              <a:srgbClr val="969696"/>
            </a:outerShdw>
          </a:effectLst>
        </p:spPr>
        <p:txBody>
          <a:bodyPr wrap="none" anchor="ctr"/>
          <a:lstStyle/>
          <a:p>
            <a:pPr algn="ctr" defTabSz="685800">
              <a:defRPr/>
            </a:pPr>
            <a:r>
              <a:rPr lang="ru-RU" sz="1500" b="1" kern="0">
                <a:solidFill>
                  <a:sysClr val="windowText" lastClr="000000"/>
                </a:solidFill>
                <a:latin typeface="Times New Roman" pitchFamily="18" charset="0"/>
                <a:ea typeface="MS Gothic" charset="-128"/>
              </a:rPr>
              <a:t>Провокация войны</a:t>
            </a:r>
          </a:p>
        </p:txBody>
      </p:sp>
      <p:sp>
        <p:nvSpPr>
          <p:cNvPr id="9" name="AutoShape 7"/>
          <p:cNvSpPr>
            <a:spLocks noChangeArrowheads="1"/>
          </p:cNvSpPr>
          <p:nvPr/>
        </p:nvSpPr>
        <p:spPr bwMode="auto">
          <a:xfrm>
            <a:off x="5314950" y="2114550"/>
            <a:ext cx="2457450" cy="457200"/>
          </a:xfrm>
          <a:prstGeom prst="roundRect">
            <a:avLst>
              <a:gd name="adj" fmla="val 16667"/>
            </a:avLst>
          </a:prstGeom>
          <a:solidFill>
            <a:srgbClr val="FFFF99"/>
          </a:solidFill>
          <a:ln w="9525">
            <a:solidFill>
              <a:srgbClr val="000000"/>
            </a:solidFill>
            <a:round/>
            <a:headEnd/>
            <a:tailEnd/>
          </a:ln>
          <a:effectLst>
            <a:outerShdw dist="107763" dir="2700000" algn="ctr" rotWithShape="0">
              <a:srgbClr val="969696"/>
            </a:outerShdw>
          </a:effectLst>
        </p:spPr>
        <p:txBody>
          <a:bodyPr wrap="none" anchor="ctr"/>
          <a:lstStyle/>
          <a:p>
            <a:pPr algn="ctr" defTabSz="685800">
              <a:defRPr/>
            </a:pPr>
            <a:r>
              <a:rPr lang="ru-RU" sz="1500" b="1" kern="0">
                <a:solidFill>
                  <a:sysClr val="windowText" lastClr="000000"/>
                </a:solidFill>
                <a:latin typeface="Times New Roman" pitchFamily="18" charset="0"/>
                <a:ea typeface="MS Gothic" charset="-128"/>
              </a:rPr>
              <a:t>Устранение соперника</a:t>
            </a:r>
          </a:p>
        </p:txBody>
      </p:sp>
      <p:sp>
        <p:nvSpPr>
          <p:cNvPr id="10" name="AutoShape 8"/>
          <p:cNvSpPr>
            <a:spLocks noChangeArrowheads="1"/>
          </p:cNvSpPr>
          <p:nvPr/>
        </p:nvSpPr>
        <p:spPr bwMode="auto">
          <a:xfrm>
            <a:off x="1371600" y="2800350"/>
            <a:ext cx="2286000" cy="571500"/>
          </a:xfrm>
          <a:prstGeom prst="roundRect">
            <a:avLst>
              <a:gd name="adj" fmla="val 16667"/>
            </a:avLst>
          </a:prstGeom>
          <a:solidFill>
            <a:srgbClr val="FFFF99"/>
          </a:solidFill>
          <a:ln w="9525">
            <a:solidFill>
              <a:srgbClr val="000000"/>
            </a:solidFill>
            <a:round/>
            <a:headEnd/>
            <a:tailEnd/>
          </a:ln>
          <a:effectLst>
            <a:outerShdw dist="107763" dir="8100000" algn="ctr" rotWithShape="0">
              <a:srgbClr val="969696"/>
            </a:outerShdw>
          </a:effectLst>
        </p:spPr>
        <p:txBody>
          <a:bodyPr wrap="none" anchor="ctr"/>
          <a:lstStyle/>
          <a:p>
            <a:pPr algn="ctr" defTabSz="685800">
              <a:defRPr/>
            </a:pPr>
            <a:r>
              <a:rPr lang="ru-RU" sz="1500" b="1" kern="0">
                <a:solidFill>
                  <a:sysClr val="windowText" lastClr="000000"/>
                </a:solidFill>
                <a:latin typeface="Times New Roman" pitchFamily="18" charset="0"/>
                <a:ea typeface="MS Gothic" charset="-128"/>
              </a:rPr>
              <a:t>Нанесение </a:t>
            </a:r>
          </a:p>
          <a:p>
            <a:pPr algn="ctr" defTabSz="685800">
              <a:defRPr/>
            </a:pPr>
            <a:r>
              <a:rPr lang="ru-RU" sz="1500" b="1" kern="0">
                <a:solidFill>
                  <a:sysClr val="windowText" lastClr="000000"/>
                </a:solidFill>
                <a:latin typeface="Times New Roman" pitchFamily="18" charset="0"/>
                <a:ea typeface="MS Gothic" charset="-128"/>
              </a:rPr>
              <a:t>экономического ущерба </a:t>
            </a:r>
          </a:p>
        </p:txBody>
      </p:sp>
      <p:sp>
        <p:nvSpPr>
          <p:cNvPr id="11" name="AutoShape 9"/>
          <p:cNvSpPr>
            <a:spLocks noChangeArrowheads="1"/>
          </p:cNvSpPr>
          <p:nvPr/>
        </p:nvSpPr>
        <p:spPr bwMode="auto">
          <a:xfrm>
            <a:off x="5314950" y="2800350"/>
            <a:ext cx="2457450" cy="571500"/>
          </a:xfrm>
          <a:prstGeom prst="roundRect">
            <a:avLst>
              <a:gd name="adj" fmla="val 16667"/>
            </a:avLst>
          </a:prstGeom>
          <a:solidFill>
            <a:srgbClr val="FFFF99"/>
          </a:solidFill>
          <a:ln w="9525">
            <a:solidFill>
              <a:srgbClr val="000000"/>
            </a:solidFill>
            <a:round/>
            <a:headEnd/>
            <a:tailEnd/>
          </a:ln>
          <a:effectLst>
            <a:outerShdw dist="107763" dir="2700000" algn="ctr" rotWithShape="0">
              <a:srgbClr val="969696"/>
            </a:outerShdw>
          </a:effectLst>
        </p:spPr>
        <p:txBody>
          <a:bodyPr wrap="none" anchor="ctr"/>
          <a:lstStyle/>
          <a:p>
            <a:pPr algn="ctr" defTabSz="685800">
              <a:defRPr/>
            </a:pPr>
            <a:r>
              <a:rPr lang="ru-RU" sz="1500" b="1" kern="0">
                <a:solidFill>
                  <a:sysClr val="windowText" lastClr="000000"/>
                </a:solidFill>
                <a:latin typeface="Times New Roman" pitchFamily="18" charset="0"/>
                <a:ea typeface="MS Gothic" charset="-128"/>
              </a:rPr>
              <a:t>Месть за какую-то </a:t>
            </a:r>
          </a:p>
          <a:p>
            <a:pPr algn="ctr" defTabSz="685800">
              <a:defRPr/>
            </a:pPr>
            <a:r>
              <a:rPr lang="ru-RU" sz="1500" b="1" kern="0">
                <a:solidFill>
                  <a:sysClr val="windowText" lastClr="000000"/>
                </a:solidFill>
                <a:latin typeface="Times New Roman" pitchFamily="18" charset="0"/>
                <a:ea typeface="MS Gothic" charset="-128"/>
              </a:rPr>
              <a:t>деятельность</a:t>
            </a:r>
          </a:p>
        </p:txBody>
      </p:sp>
      <p:sp>
        <p:nvSpPr>
          <p:cNvPr id="12" name="Text Box 10"/>
          <p:cNvSpPr txBox="1">
            <a:spLocks noChangeArrowheads="1"/>
          </p:cNvSpPr>
          <p:nvPr/>
        </p:nvSpPr>
        <p:spPr bwMode="auto">
          <a:xfrm>
            <a:off x="1371600" y="1314450"/>
            <a:ext cx="2286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20000"/>
              </a:spcBef>
              <a:buClr>
                <a:srgbClr val="FFFFFF"/>
              </a:buClr>
              <a:buSzPct val="100000"/>
              <a:buFont typeface="Arial" panose="020B0604020202020204" pitchFamily="34" charset="0"/>
              <a:buNone/>
            </a:pPr>
            <a:r>
              <a:rPr lang="ru-RU" altLang="ru-RU" sz="1500" b="1">
                <a:solidFill>
                  <a:schemeClr val="tx1"/>
                </a:solidFill>
                <a:latin typeface="Times New Roman" panose="02020603050405020304" pitchFamily="18" charset="0"/>
              </a:rPr>
              <a:t>Воздействие на органы государственной власти</a:t>
            </a:r>
          </a:p>
        </p:txBody>
      </p:sp>
      <p:sp>
        <p:nvSpPr>
          <p:cNvPr id="13" name="AutoShape 11"/>
          <p:cNvSpPr>
            <a:spLocks noChangeArrowheads="1"/>
          </p:cNvSpPr>
          <p:nvPr/>
        </p:nvSpPr>
        <p:spPr bwMode="auto">
          <a:xfrm>
            <a:off x="1943100" y="3600450"/>
            <a:ext cx="2057400" cy="457200"/>
          </a:xfrm>
          <a:prstGeom prst="roundRect">
            <a:avLst>
              <a:gd name="adj" fmla="val 16667"/>
            </a:avLst>
          </a:prstGeom>
          <a:solidFill>
            <a:srgbClr val="FFFF99"/>
          </a:solidFill>
          <a:ln w="9525">
            <a:solidFill>
              <a:srgbClr val="000000"/>
            </a:solidFill>
            <a:round/>
            <a:headEnd/>
            <a:tailEnd/>
          </a:ln>
          <a:effectLst>
            <a:outerShdw dist="107763" dir="8100000" algn="ctr" rotWithShape="0">
              <a:srgbClr val="969696"/>
            </a:outerShdw>
          </a:effectLst>
        </p:spPr>
        <p:txBody>
          <a:bodyPr wrap="none" anchor="ctr"/>
          <a:lstStyle/>
          <a:p>
            <a:pPr algn="ctr" defTabSz="685800">
              <a:defRPr/>
            </a:pPr>
            <a:r>
              <a:rPr lang="ru-RU" sz="1500" b="1" kern="0">
                <a:solidFill>
                  <a:sysClr val="windowText" lastClr="000000"/>
                </a:solidFill>
                <a:latin typeface="Times New Roman" pitchFamily="18" charset="0"/>
                <a:ea typeface="MS Gothic" charset="-128"/>
              </a:rPr>
              <a:t>Вымогательство </a:t>
            </a:r>
          </a:p>
        </p:txBody>
      </p:sp>
      <p:sp>
        <p:nvSpPr>
          <p:cNvPr id="14" name="AutoShape 12"/>
          <p:cNvSpPr>
            <a:spLocks noChangeArrowheads="1"/>
          </p:cNvSpPr>
          <p:nvPr/>
        </p:nvSpPr>
        <p:spPr bwMode="auto">
          <a:xfrm>
            <a:off x="5143500" y="3600450"/>
            <a:ext cx="2228850" cy="457200"/>
          </a:xfrm>
          <a:prstGeom prst="roundRect">
            <a:avLst>
              <a:gd name="adj" fmla="val 16667"/>
            </a:avLst>
          </a:prstGeom>
          <a:solidFill>
            <a:srgbClr val="FFFF99"/>
          </a:solidFill>
          <a:ln w="9525">
            <a:solidFill>
              <a:srgbClr val="000000"/>
            </a:solidFill>
            <a:round/>
            <a:headEnd/>
            <a:tailEnd/>
          </a:ln>
          <a:effectLst>
            <a:outerShdw dist="107763" dir="2700000" algn="ctr" rotWithShape="0">
              <a:srgbClr val="969696"/>
            </a:outerShdw>
          </a:effectLst>
        </p:spPr>
        <p:txBody>
          <a:bodyPr wrap="none" anchor="ctr"/>
          <a:lstStyle/>
          <a:p>
            <a:pPr algn="ctr" defTabSz="685800">
              <a:defRPr/>
            </a:pPr>
            <a:r>
              <a:rPr lang="ru-RU" sz="1500" b="1" kern="0">
                <a:solidFill>
                  <a:sysClr val="windowText" lastClr="000000"/>
                </a:solidFill>
                <a:latin typeface="Times New Roman" pitchFamily="18" charset="0"/>
                <a:ea typeface="MS Gothic" charset="-128"/>
              </a:rPr>
              <a:t>Другие цели</a:t>
            </a:r>
          </a:p>
        </p:txBody>
      </p:sp>
      <p:sp>
        <p:nvSpPr>
          <p:cNvPr id="15" name="AutoShape 13"/>
          <p:cNvSpPr>
            <a:spLocks noChangeArrowheads="1"/>
          </p:cNvSpPr>
          <p:nvPr/>
        </p:nvSpPr>
        <p:spPr bwMode="auto">
          <a:xfrm>
            <a:off x="3543300" y="4343400"/>
            <a:ext cx="2057400" cy="514350"/>
          </a:xfrm>
          <a:prstGeom prst="roundRect">
            <a:avLst>
              <a:gd name="adj" fmla="val 16667"/>
            </a:avLst>
          </a:prstGeom>
          <a:solidFill>
            <a:srgbClr val="FFFF99"/>
          </a:solidFill>
          <a:ln w="28575">
            <a:solidFill>
              <a:srgbClr val="000000"/>
            </a:solidFill>
            <a:round/>
            <a:headEnd/>
            <a:tailEnd/>
          </a:ln>
          <a:effectLst>
            <a:outerShdw dist="107763" dir="8100000" algn="ctr" rotWithShape="0">
              <a:srgbClr val="808080"/>
            </a:outerShdw>
          </a:effectLst>
        </p:spPr>
        <p:txBody>
          <a:bodyPr wrap="none" anchor="ctr"/>
          <a:lstStyle/>
          <a:p>
            <a:pPr algn="ctr" defTabSz="685800">
              <a:defRPr/>
            </a:pPr>
            <a:r>
              <a:rPr lang="ru-RU" sz="1500" b="1" kern="0" dirty="0">
                <a:solidFill>
                  <a:sysClr val="windowText" lastClr="000000"/>
                </a:solidFill>
                <a:latin typeface="Times New Roman" pitchFamily="18" charset="0"/>
                <a:ea typeface="MS Gothic" charset="-128"/>
              </a:rPr>
              <a:t>Криминализация </a:t>
            </a:r>
          </a:p>
          <a:p>
            <a:pPr algn="ctr" defTabSz="685800">
              <a:defRPr/>
            </a:pPr>
            <a:r>
              <a:rPr lang="ru-RU" sz="1500" b="1" kern="0" dirty="0">
                <a:solidFill>
                  <a:sysClr val="windowText" lastClr="000000"/>
                </a:solidFill>
                <a:latin typeface="Times New Roman" pitchFamily="18" charset="0"/>
                <a:ea typeface="MS Gothic" charset="-128"/>
              </a:rPr>
              <a:t>общества</a:t>
            </a:r>
          </a:p>
        </p:txBody>
      </p:sp>
      <p:sp>
        <p:nvSpPr>
          <p:cNvPr id="16" name="AutoShape 14"/>
          <p:cNvSpPr>
            <a:spLocks noChangeArrowheads="1"/>
          </p:cNvSpPr>
          <p:nvPr/>
        </p:nvSpPr>
        <p:spPr bwMode="auto">
          <a:xfrm>
            <a:off x="4200525" y="785813"/>
            <a:ext cx="742950" cy="400050"/>
          </a:xfrm>
          <a:prstGeom prst="downArrow">
            <a:avLst>
              <a:gd name="adj1" fmla="val 50000"/>
              <a:gd name="adj2" fmla="val 25000"/>
            </a:avLst>
          </a:prstGeom>
          <a:solidFill>
            <a:srgbClr val="000000"/>
          </a:solidFill>
          <a:ln w="9525">
            <a:solidFill>
              <a:srgbClr val="000000"/>
            </a:solidFill>
            <a:miter lim="800000"/>
            <a:headEnd/>
            <a:tailEnd/>
          </a:ln>
          <a:effectLst/>
        </p:spPr>
        <p:txBody>
          <a:bodyPr wrap="none" anchor="ctr"/>
          <a:lstStyle/>
          <a:p>
            <a:pPr defTabSz="685800">
              <a:defRPr/>
            </a:pPr>
            <a:endParaRPr lang="ru-RU" sz="1350" kern="0">
              <a:solidFill>
                <a:sysClr val="windowText" lastClr="000000"/>
              </a:solidFill>
              <a:latin typeface="Arial" charset="0"/>
              <a:ea typeface="MS Gothic" charset="-128"/>
            </a:endParaRPr>
          </a:p>
        </p:txBody>
      </p:sp>
      <p:sp>
        <p:nvSpPr>
          <p:cNvPr id="17" name="Line 15"/>
          <p:cNvSpPr>
            <a:spLocks noChangeShapeType="1"/>
          </p:cNvSpPr>
          <p:nvPr/>
        </p:nvSpPr>
        <p:spPr bwMode="auto">
          <a:xfrm flipH="1">
            <a:off x="3657600" y="1143000"/>
            <a:ext cx="971550" cy="34290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sp>
        <p:nvSpPr>
          <p:cNvPr id="18" name="Line 16"/>
          <p:cNvSpPr>
            <a:spLocks noChangeShapeType="1"/>
          </p:cNvSpPr>
          <p:nvPr/>
        </p:nvSpPr>
        <p:spPr bwMode="auto">
          <a:xfrm>
            <a:off x="4572000" y="1143000"/>
            <a:ext cx="685800" cy="34290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sp>
        <p:nvSpPr>
          <p:cNvPr id="19" name="Line 17"/>
          <p:cNvSpPr>
            <a:spLocks noChangeShapeType="1"/>
          </p:cNvSpPr>
          <p:nvPr/>
        </p:nvSpPr>
        <p:spPr bwMode="auto">
          <a:xfrm flipH="1">
            <a:off x="3654029" y="1168004"/>
            <a:ext cx="914400" cy="125730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sp>
        <p:nvSpPr>
          <p:cNvPr id="20" name="Line 18"/>
          <p:cNvSpPr>
            <a:spLocks noChangeShapeType="1"/>
          </p:cNvSpPr>
          <p:nvPr/>
        </p:nvSpPr>
        <p:spPr bwMode="auto">
          <a:xfrm>
            <a:off x="4572000" y="1143000"/>
            <a:ext cx="742950" cy="125730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sp>
        <p:nvSpPr>
          <p:cNvPr id="21" name="Line 19"/>
          <p:cNvSpPr>
            <a:spLocks noChangeShapeType="1"/>
          </p:cNvSpPr>
          <p:nvPr/>
        </p:nvSpPr>
        <p:spPr bwMode="auto">
          <a:xfrm flipH="1">
            <a:off x="3657600" y="1143000"/>
            <a:ext cx="914400" cy="205740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sp>
        <p:nvSpPr>
          <p:cNvPr id="22" name="Line 20"/>
          <p:cNvSpPr>
            <a:spLocks noChangeShapeType="1"/>
          </p:cNvSpPr>
          <p:nvPr/>
        </p:nvSpPr>
        <p:spPr bwMode="auto">
          <a:xfrm>
            <a:off x="4572000" y="1200150"/>
            <a:ext cx="742950" cy="200025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sp>
        <p:nvSpPr>
          <p:cNvPr id="23" name="Line 21"/>
          <p:cNvSpPr>
            <a:spLocks noChangeShapeType="1"/>
          </p:cNvSpPr>
          <p:nvPr/>
        </p:nvSpPr>
        <p:spPr bwMode="auto">
          <a:xfrm>
            <a:off x="4572000" y="1200150"/>
            <a:ext cx="0" cy="314325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sp>
        <p:nvSpPr>
          <p:cNvPr id="24" name="Line 22"/>
          <p:cNvSpPr>
            <a:spLocks noChangeShapeType="1"/>
          </p:cNvSpPr>
          <p:nvPr/>
        </p:nvSpPr>
        <p:spPr bwMode="auto">
          <a:xfrm flipH="1">
            <a:off x="4000500" y="3200400"/>
            <a:ext cx="571500" cy="57150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sp>
        <p:nvSpPr>
          <p:cNvPr id="25" name="Line 23"/>
          <p:cNvSpPr>
            <a:spLocks noChangeShapeType="1"/>
          </p:cNvSpPr>
          <p:nvPr/>
        </p:nvSpPr>
        <p:spPr bwMode="auto">
          <a:xfrm>
            <a:off x="4572000" y="3200400"/>
            <a:ext cx="571500" cy="571500"/>
          </a:xfrm>
          <a:prstGeom prst="line">
            <a:avLst/>
          </a:prstGeom>
          <a:noFill/>
          <a:ln w="38100">
            <a:solidFill>
              <a:srgbClr val="000000"/>
            </a:solidFill>
            <a:round/>
            <a:headEnd/>
            <a:tailEnd type="triangle" w="med" len="med"/>
          </a:ln>
          <a:effectLst/>
        </p:spPr>
        <p:txBody>
          <a:bodyPr/>
          <a:lstStyle/>
          <a:p>
            <a:pPr defTabSz="685800">
              <a:defRPr/>
            </a:pPr>
            <a:endParaRPr lang="ru-RU" sz="1350" kern="0">
              <a:solidFill>
                <a:sysClr val="windowText" lastClr="000000"/>
              </a:solidFill>
              <a:latin typeface="Arial" charset="0"/>
              <a:ea typeface="MS Gothic" charset="-128"/>
            </a:endParaRPr>
          </a:p>
        </p:txBody>
      </p:sp>
      <p:pic>
        <p:nvPicPr>
          <p:cNvPr id="26" name="Рисунок 2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595" y="228601"/>
            <a:ext cx="657006" cy="686966"/>
          </a:xfrm>
          <a:prstGeom prst="rect">
            <a:avLst/>
          </a:prstGeom>
          <a:noFill/>
          <a:ln>
            <a:noFill/>
          </a:ln>
        </p:spPr>
      </p:pic>
    </p:spTree>
    <p:extLst>
      <p:ext uri="{BB962C8B-B14F-4D97-AF65-F5344CB8AC3E}">
        <p14:creationId xmlns:p14="http://schemas.microsoft.com/office/powerpoint/2010/main" val="4095459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7"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par>
                          <p:cTn id="18" fill="hold" nodeType="afterGroup">
                            <p:stCondLst>
                              <p:cond delay="15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nodeType="afterGroup">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nodeType="afterGroup">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nodeType="afterGroup">
                            <p:stCondLst>
                              <p:cond delay="3000"/>
                            </p:stCondLst>
                            <p:childTnLst>
                              <p:par>
                                <p:cTn id="31" presetID="22" presetClass="entr" presetSubtype="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nodeType="afterGroup">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nodeType="afterGroup">
                            <p:stCondLst>
                              <p:cond delay="4000"/>
                            </p:stCondLst>
                            <p:childTnLst>
                              <p:par>
                                <p:cTn id="39" presetID="22" presetClass="entr" presetSubtype="1"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par>
                          <p:cTn id="42" fill="hold" nodeType="afterGroup">
                            <p:stCondLst>
                              <p:cond delay="4500"/>
                            </p:stCondLst>
                            <p:childTnLst>
                              <p:par>
                                <p:cTn id="43" presetID="22" presetClass="entr" presetSubtype="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right)">
                                      <p:cBhvr>
                                        <p:cTn id="45" dur="500"/>
                                        <p:tgtEl>
                                          <p:spTgt spid="8"/>
                                        </p:tgtEl>
                                      </p:cBhvr>
                                    </p:animEffect>
                                  </p:childTnLst>
                                </p:cTn>
                              </p:par>
                            </p:childTnLst>
                          </p:cTn>
                        </p:par>
                        <p:par>
                          <p:cTn id="46" fill="hold" nodeType="afterGroup">
                            <p:stCondLst>
                              <p:cond delay="5000"/>
                            </p:stCondLst>
                            <p:childTnLst>
                              <p:par>
                                <p:cTn id="47" presetID="22" presetClass="entr" presetSubtype="1"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nodeType="afterGroup">
                            <p:stCondLst>
                              <p:cond delay="5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par>
                          <p:cTn id="54" fill="hold" nodeType="afterGroup">
                            <p:stCondLst>
                              <p:cond delay="6000"/>
                            </p:stCondLst>
                            <p:childTnLst>
                              <p:par>
                                <p:cTn id="55" presetID="22" presetClass="entr" presetSubtype="1"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cTn>
                              </p:par>
                            </p:childTnLst>
                          </p:cTn>
                        </p:par>
                        <p:par>
                          <p:cTn id="58" fill="hold" nodeType="afterGroup">
                            <p:stCondLst>
                              <p:cond delay="6500"/>
                            </p:stCondLst>
                            <p:childTnLst>
                              <p:par>
                                <p:cTn id="59" presetID="22" presetClass="entr" presetSubtype="2"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right)">
                                      <p:cBhvr>
                                        <p:cTn id="61" dur="500"/>
                                        <p:tgtEl>
                                          <p:spTgt spid="10"/>
                                        </p:tgtEl>
                                      </p:cBhvr>
                                    </p:animEffect>
                                  </p:childTnLst>
                                </p:cTn>
                              </p:par>
                            </p:childTnLst>
                          </p:cTn>
                        </p:par>
                        <p:par>
                          <p:cTn id="62" fill="hold" nodeType="afterGroup">
                            <p:stCondLst>
                              <p:cond delay="7000"/>
                            </p:stCondLst>
                            <p:childTnLst>
                              <p:par>
                                <p:cTn id="63" presetID="22" presetClass="entr" presetSubtype="1"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par>
                          <p:cTn id="66" fill="hold" nodeType="afterGroup">
                            <p:stCondLst>
                              <p:cond delay="75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par>
                          <p:cTn id="70" fill="hold" nodeType="afterGroup">
                            <p:stCondLst>
                              <p:cond delay="8000"/>
                            </p:stCondLst>
                            <p:childTnLst>
                              <p:par>
                                <p:cTn id="71" presetID="22" presetClass="entr" presetSubtype="1"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up)">
                                      <p:cBhvr>
                                        <p:cTn id="73" dur="500"/>
                                        <p:tgtEl>
                                          <p:spTgt spid="23"/>
                                        </p:tgtEl>
                                      </p:cBhvr>
                                    </p:animEffect>
                                  </p:childTnLst>
                                </p:cTn>
                              </p:par>
                            </p:childTnLst>
                          </p:cTn>
                        </p:par>
                        <p:par>
                          <p:cTn id="74" fill="hold" nodeType="afterGroup">
                            <p:stCondLst>
                              <p:cond delay="8500"/>
                            </p:stCondLst>
                            <p:childTnLst>
                              <p:par>
                                <p:cTn id="75" presetID="22" presetClass="entr" presetSubtype="8"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par>
                          <p:cTn id="78" fill="hold" nodeType="afterGroup">
                            <p:stCondLst>
                              <p:cond delay="9000"/>
                            </p:stCondLst>
                            <p:childTnLst>
                              <p:par>
                                <p:cTn id="79" presetID="22" presetClass="entr" presetSubtype="1" fill="hold"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up)">
                                      <p:cBhvr>
                                        <p:cTn id="81" dur="500"/>
                                        <p:tgtEl>
                                          <p:spTgt spid="24"/>
                                        </p:tgtEl>
                                      </p:cBhvr>
                                    </p:animEffect>
                                  </p:childTnLst>
                                </p:cTn>
                              </p:par>
                            </p:childTnLst>
                          </p:cTn>
                        </p:par>
                        <p:par>
                          <p:cTn id="82" fill="hold" nodeType="afterGroup">
                            <p:stCondLst>
                              <p:cond delay="9500"/>
                            </p:stCondLst>
                            <p:childTnLst>
                              <p:par>
                                <p:cTn id="83" presetID="22" presetClass="entr" presetSubtype="2"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right)">
                                      <p:cBhvr>
                                        <p:cTn id="85" dur="500"/>
                                        <p:tgtEl>
                                          <p:spTgt spid="13"/>
                                        </p:tgtEl>
                                      </p:cBhvr>
                                    </p:animEffect>
                                  </p:childTnLst>
                                </p:cTn>
                              </p:par>
                            </p:childTnLst>
                          </p:cTn>
                        </p:par>
                        <p:par>
                          <p:cTn id="86" fill="hold" nodeType="afterGroup">
                            <p:stCondLst>
                              <p:cond delay="10000"/>
                            </p:stCondLst>
                            <p:childTnLst>
                              <p:par>
                                <p:cTn id="87" presetID="22" presetClass="entr" presetSubtype="1"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up)">
                                      <p:cBhvr>
                                        <p:cTn id="89" dur="500"/>
                                        <p:tgtEl>
                                          <p:spTgt spid="25"/>
                                        </p:tgtEl>
                                      </p:cBhvr>
                                    </p:animEffect>
                                  </p:childTnLst>
                                </p:cTn>
                              </p:par>
                            </p:childTnLst>
                          </p:cTn>
                        </p:par>
                        <p:par>
                          <p:cTn id="90" fill="hold" nodeType="afterGroup">
                            <p:stCondLst>
                              <p:cond delay="10500"/>
                            </p:stCondLst>
                            <p:childTnLst>
                              <p:par>
                                <p:cTn id="91" presetID="22" presetClass="entr" presetSubtype="8" fill="hold" grpId="0" nodeType="after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wipe(left)">
                                      <p:cBhvr>
                                        <p:cTn id="9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0" grpId="0" animBg="1"/>
      <p:bldP spid="11" grpId="0" animBg="1"/>
      <p:bldP spid="12" grpId="0"/>
      <p:bldP spid="13"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9774"/>
            <a:ext cx="8712968" cy="584775"/>
          </a:xfrm>
          <a:prstGeom prst="rect">
            <a:avLst/>
          </a:prstGeom>
          <a:noFill/>
        </p:spPr>
        <p:txBody>
          <a:bodyPr wrap="square" rtlCol="0" anchor="ctr">
            <a:spAutoFit/>
          </a:bodyPr>
          <a:lstStyle/>
          <a:p>
            <a:pPr algn="ctr"/>
            <a:r>
              <a:rPr lang="ru-RU" sz="3200" b="1" dirty="0">
                <a:solidFill>
                  <a:srgbClr val="990033"/>
                </a:solidFill>
              </a:rPr>
              <a:t>Поведение при применении опасных веществ</a:t>
            </a:r>
            <a:endParaRPr lang="ru-RU" sz="3200" b="1" dirty="0"/>
          </a:p>
        </p:txBody>
      </p:sp>
      <p:sp>
        <p:nvSpPr>
          <p:cNvPr id="3" name="TextBox 2"/>
          <p:cNvSpPr txBox="1"/>
          <p:nvPr/>
        </p:nvSpPr>
        <p:spPr>
          <a:xfrm>
            <a:off x="179512" y="987574"/>
            <a:ext cx="8712968" cy="3970318"/>
          </a:xfrm>
          <a:prstGeom prst="rect">
            <a:avLst/>
          </a:prstGeom>
          <a:noFill/>
        </p:spPr>
        <p:txBody>
          <a:bodyPr wrap="square" rtlCol="0">
            <a:spAutoFit/>
          </a:bodyPr>
          <a:lstStyle/>
          <a:p>
            <a:pPr marL="342900" indent="-342900">
              <a:buFont typeface="+mj-lt"/>
              <a:buAutoNum type="arabicPeriod"/>
            </a:pPr>
            <a:r>
              <a:rPr lang="ru-RU" sz="2800" dirty="0"/>
              <a:t>Проявлять наблюдательность и бдительность при обнаружении неизвестных веществ, запахов, странных мест их размещения</a:t>
            </a:r>
          </a:p>
          <a:p>
            <a:pPr marL="342900" indent="-342900">
              <a:buFont typeface="+mj-lt"/>
              <a:buAutoNum type="arabicPeriod"/>
            </a:pPr>
            <a:r>
              <a:rPr lang="ru-RU" sz="2800" dirty="0"/>
              <a:t>Немедленно доложить на пост охраны и начальнику (работнику) отдел безопасности и охраны труда</a:t>
            </a:r>
          </a:p>
          <a:p>
            <a:pPr marL="342900" indent="-342900">
              <a:buFont typeface="+mj-lt"/>
              <a:buAutoNum type="arabicPeriod"/>
            </a:pPr>
            <a:r>
              <a:rPr lang="ru-RU" sz="2800" dirty="0"/>
              <a:t>После объявления эвакуации сохранять спокойствие и организованно покинуть здание</a:t>
            </a:r>
          </a:p>
          <a:p>
            <a:pPr marL="342900" indent="-342900">
              <a:buFont typeface="+mj-lt"/>
              <a:buAutoNum type="arabicPeriod"/>
            </a:pPr>
            <a:r>
              <a:rPr lang="ru-RU" sz="2800" dirty="0"/>
              <a:t>Четко выполнять указания руководства, работников службы безопасности и сотрудников </a:t>
            </a:r>
            <a:r>
              <a:rPr lang="ru-RU" sz="2800" dirty="0" smtClean="0"/>
              <a:t>спецслужб</a:t>
            </a:r>
            <a:endParaRPr lang="ru-RU" sz="2800" dirty="0"/>
          </a:p>
        </p:txBody>
      </p:sp>
    </p:spTree>
    <p:extLst>
      <p:ext uri="{BB962C8B-B14F-4D97-AF65-F5344CB8AC3E}">
        <p14:creationId xmlns:p14="http://schemas.microsoft.com/office/powerpoint/2010/main" val="3236793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одержимое 4" descr="mina.jpg"/>
          <p:cNvPicPr>
            <a:picLocks noChangeAspect="1"/>
          </p:cNvPicPr>
          <p:nvPr/>
        </p:nvPicPr>
        <p:blipFill>
          <a:blip r:embed="rId2" cstate="print"/>
          <a:stretch>
            <a:fillRect/>
          </a:stretch>
        </p:blipFill>
        <p:spPr>
          <a:xfrm>
            <a:off x="251520" y="312498"/>
            <a:ext cx="6840760" cy="4646020"/>
          </a:xfrm>
          <a:prstGeom prst="rect">
            <a:avLst/>
          </a:prstGeom>
          <a:ln>
            <a:solidFill>
              <a:schemeClr val="accent6">
                <a:lumMod val="50000"/>
              </a:schemeClr>
            </a:solidFill>
          </a:ln>
        </p:spPr>
      </p:pic>
      <p:sp>
        <p:nvSpPr>
          <p:cNvPr id="2" name="TextBox 1"/>
          <p:cNvSpPr txBox="1"/>
          <p:nvPr/>
        </p:nvSpPr>
        <p:spPr>
          <a:xfrm>
            <a:off x="6012160" y="123478"/>
            <a:ext cx="2952328" cy="1569660"/>
          </a:xfrm>
          <a:prstGeom prst="rect">
            <a:avLst/>
          </a:prstGeom>
          <a:solidFill>
            <a:schemeClr val="bg2"/>
          </a:solidFill>
          <a:ln>
            <a:solidFill>
              <a:schemeClr val="accent6">
                <a:lumMod val="50000"/>
              </a:schemeClr>
            </a:solidFill>
          </a:ln>
        </p:spPr>
        <p:txBody>
          <a:bodyPr wrap="square" rtlCol="0">
            <a:spAutoFit/>
          </a:bodyPr>
          <a:lstStyle/>
          <a:p>
            <a:pPr algn="ctr"/>
            <a:r>
              <a:rPr lang="ru-RU" sz="3200" b="1" dirty="0" smtClean="0">
                <a:solidFill>
                  <a:srgbClr val="990033"/>
                </a:solidFill>
              </a:rPr>
              <a:t>Сообщения</a:t>
            </a:r>
          </a:p>
          <a:p>
            <a:pPr algn="ctr"/>
            <a:r>
              <a:rPr lang="ru-RU" sz="3200" b="1" dirty="0" smtClean="0">
                <a:solidFill>
                  <a:srgbClr val="990033"/>
                </a:solidFill>
              </a:rPr>
              <a:t> </a:t>
            </a:r>
            <a:r>
              <a:rPr lang="ru-RU" sz="3200" b="1" dirty="0">
                <a:solidFill>
                  <a:srgbClr val="990033"/>
                </a:solidFill>
              </a:rPr>
              <a:t>о минировании</a:t>
            </a:r>
            <a:endParaRPr lang="ru-RU" sz="3200" b="1" dirty="0"/>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0566" y="4276605"/>
            <a:ext cx="657006" cy="686966"/>
          </a:xfrm>
          <a:prstGeom prst="rect">
            <a:avLst/>
          </a:prstGeom>
          <a:noFill/>
          <a:ln>
            <a:noFill/>
          </a:ln>
        </p:spPr>
      </p:pic>
    </p:spTree>
    <p:extLst>
      <p:ext uri="{BB962C8B-B14F-4D97-AF65-F5344CB8AC3E}">
        <p14:creationId xmlns:p14="http://schemas.microsoft.com/office/powerpoint/2010/main" val="33604192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7494"/>
            <a:ext cx="8712968" cy="523220"/>
          </a:xfrm>
          <a:prstGeom prst="rect">
            <a:avLst/>
          </a:prstGeom>
          <a:noFill/>
        </p:spPr>
        <p:txBody>
          <a:bodyPr wrap="square" rtlCol="0" anchor="ctr">
            <a:spAutoFit/>
          </a:bodyPr>
          <a:lstStyle/>
          <a:p>
            <a:pPr algn="ctr"/>
            <a:r>
              <a:rPr lang="ru-RU" sz="2800" b="1" dirty="0">
                <a:solidFill>
                  <a:srgbClr val="990033"/>
                </a:solidFill>
              </a:rPr>
              <a:t>Поведение при поступлении сообщения о теракте</a:t>
            </a:r>
            <a:endParaRPr lang="ru-RU" sz="2800" b="1" dirty="0"/>
          </a:p>
        </p:txBody>
      </p:sp>
      <p:sp>
        <p:nvSpPr>
          <p:cNvPr id="3" name="TextBox 2"/>
          <p:cNvSpPr txBox="1"/>
          <p:nvPr/>
        </p:nvSpPr>
        <p:spPr>
          <a:xfrm>
            <a:off x="251520" y="987574"/>
            <a:ext cx="8712968" cy="3785652"/>
          </a:xfrm>
          <a:prstGeom prst="rect">
            <a:avLst/>
          </a:prstGeom>
          <a:noFill/>
        </p:spPr>
        <p:txBody>
          <a:bodyPr wrap="square" rtlCol="0">
            <a:spAutoFit/>
          </a:bodyPr>
          <a:lstStyle/>
          <a:p>
            <a:pPr marL="342900" indent="-342900">
              <a:buFont typeface="+mj-lt"/>
              <a:buAutoNum type="arabicPeriod"/>
            </a:pPr>
            <a:r>
              <a:rPr lang="ru-RU" sz="2400" dirty="0"/>
              <a:t>Сообщить о поступлении сообщения на пост охраны, начальнику отдела безопасности и охраны труда или руководству </a:t>
            </a:r>
            <a:r>
              <a:rPr lang="ru-RU" sz="2400" dirty="0" smtClean="0"/>
              <a:t>Колледжа.</a:t>
            </a:r>
            <a:endParaRPr lang="ru-RU" sz="2400" dirty="0"/>
          </a:p>
          <a:p>
            <a:pPr marL="342900" indent="-342900">
              <a:buFont typeface="+mj-lt"/>
              <a:buAutoNum type="arabicPeriod"/>
            </a:pPr>
            <a:r>
              <a:rPr lang="ru-RU" sz="2400" dirty="0"/>
              <a:t>Постараться дословно запомнить разговор (при звонке по телефону) и зафиксировать его на бумаге, отметить точное время начала разговора и его окончания, запомнить и записать особенности речи звонившего, сопутствующие шумы.</a:t>
            </a:r>
          </a:p>
          <a:p>
            <a:pPr marL="342900" indent="-342900">
              <a:buFont typeface="+mj-lt"/>
              <a:buAutoNum type="arabicPeriod"/>
            </a:pPr>
            <a:r>
              <a:rPr lang="ru-RU" sz="2400" dirty="0"/>
              <a:t>После принятия решения о мерах защиты руководством </a:t>
            </a:r>
            <a:r>
              <a:rPr lang="ru-RU" sz="2400" dirty="0" smtClean="0"/>
              <a:t>Колледжа </a:t>
            </a:r>
            <a:r>
              <a:rPr lang="ru-RU" sz="2400" dirty="0"/>
              <a:t>четко выполнять все указания и сохранять спокойствие. </a:t>
            </a:r>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7482" y="4283120"/>
            <a:ext cx="657006" cy="686966"/>
          </a:xfrm>
          <a:prstGeom prst="rect">
            <a:avLst/>
          </a:prstGeom>
          <a:noFill/>
          <a:ln>
            <a:noFill/>
          </a:ln>
        </p:spPr>
      </p:pic>
    </p:spTree>
    <p:extLst>
      <p:ext uri="{BB962C8B-B14F-4D97-AF65-F5344CB8AC3E}">
        <p14:creationId xmlns:p14="http://schemas.microsoft.com/office/powerpoint/2010/main" val="17300272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одержимое 5" descr="Безымянный 6.jpg"/>
          <p:cNvPicPr>
            <a:picLocks noChangeAspect="1"/>
          </p:cNvPicPr>
          <p:nvPr/>
        </p:nvPicPr>
        <p:blipFill>
          <a:blip r:embed="rId2" cstate="print"/>
          <a:stretch>
            <a:fillRect/>
          </a:stretch>
        </p:blipFill>
        <p:spPr>
          <a:xfrm>
            <a:off x="1627368" y="411510"/>
            <a:ext cx="7337120" cy="4606212"/>
          </a:xfrm>
          <a:prstGeom prst="rect">
            <a:avLst/>
          </a:prstGeom>
        </p:spPr>
      </p:pic>
      <p:sp>
        <p:nvSpPr>
          <p:cNvPr id="2" name="TextBox 1"/>
          <p:cNvSpPr txBox="1"/>
          <p:nvPr/>
        </p:nvSpPr>
        <p:spPr>
          <a:xfrm>
            <a:off x="179512" y="195486"/>
            <a:ext cx="2664296" cy="1569660"/>
          </a:xfrm>
          <a:prstGeom prst="rect">
            <a:avLst/>
          </a:prstGeom>
          <a:solidFill>
            <a:schemeClr val="bg2"/>
          </a:solidFill>
          <a:ln>
            <a:solidFill>
              <a:schemeClr val="accent6">
                <a:lumMod val="50000"/>
              </a:schemeClr>
            </a:solidFill>
          </a:ln>
        </p:spPr>
        <p:txBody>
          <a:bodyPr wrap="square" rtlCol="0" anchor="ctr">
            <a:spAutoFit/>
          </a:bodyPr>
          <a:lstStyle/>
          <a:p>
            <a:pPr algn="ctr"/>
            <a:r>
              <a:rPr lang="ru-RU" sz="3200" b="1" dirty="0">
                <a:solidFill>
                  <a:srgbClr val="990033"/>
                </a:solidFill>
              </a:rPr>
              <a:t>Угрозы в письменном виде</a:t>
            </a:r>
            <a:endParaRPr lang="ru-RU" sz="3200" b="1" dirty="0"/>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227934"/>
            <a:ext cx="657006" cy="686966"/>
          </a:xfrm>
          <a:prstGeom prst="rect">
            <a:avLst/>
          </a:prstGeom>
          <a:noFill/>
          <a:ln>
            <a:noFill/>
          </a:ln>
        </p:spPr>
      </p:pic>
    </p:spTree>
    <p:extLst>
      <p:ext uri="{BB962C8B-B14F-4D97-AF65-F5344CB8AC3E}">
        <p14:creationId xmlns:p14="http://schemas.microsoft.com/office/powerpoint/2010/main" val="3143226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7494"/>
            <a:ext cx="8640960" cy="1077218"/>
          </a:xfrm>
          <a:prstGeom prst="rect">
            <a:avLst/>
          </a:prstGeom>
          <a:noFill/>
        </p:spPr>
        <p:txBody>
          <a:bodyPr wrap="square" rtlCol="0" anchor="ctr">
            <a:spAutoFit/>
          </a:bodyPr>
          <a:lstStyle/>
          <a:p>
            <a:pPr algn="ctr"/>
            <a:r>
              <a:rPr lang="ru-RU" sz="3200" b="1" dirty="0">
                <a:solidFill>
                  <a:srgbClr val="990033"/>
                </a:solidFill>
              </a:rPr>
              <a:t>Поведение в случае поступления угроз в письменном виде</a:t>
            </a:r>
            <a:endParaRPr lang="ru-RU" sz="3200" b="1" dirty="0"/>
          </a:p>
        </p:txBody>
      </p:sp>
      <p:sp>
        <p:nvSpPr>
          <p:cNvPr id="3" name="TextBox 2"/>
          <p:cNvSpPr txBox="1"/>
          <p:nvPr/>
        </p:nvSpPr>
        <p:spPr>
          <a:xfrm>
            <a:off x="251520" y="1635646"/>
            <a:ext cx="8712968" cy="3046988"/>
          </a:xfrm>
          <a:prstGeom prst="rect">
            <a:avLst/>
          </a:prstGeom>
          <a:noFill/>
        </p:spPr>
        <p:txBody>
          <a:bodyPr wrap="square" rtlCol="0">
            <a:spAutoFit/>
          </a:bodyPr>
          <a:lstStyle/>
          <a:p>
            <a:pPr marL="342900" indent="-342900">
              <a:buFont typeface="+mj-lt"/>
              <a:buAutoNum type="arabicPeriod"/>
            </a:pPr>
            <a:r>
              <a:rPr lang="ru-RU" sz="2400" dirty="0"/>
              <a:t>Обращаться с полученным документом предельно осторожно: поместить его в чистый полиэтиленовый пакет, нечего не выбрасывать (конверт, все вложения, обрезки);</a:t>
            </a:r>
          </a:p>
          <a:p>
            <a:pPr marL="342900" indent="-342900">
              <a:buFont typeface="+mj-lt"/>
              <a:buAutoNum type="arabicPeriod"/>
            </a:pPr>
            <a:r>
              <a:rPr lang="ru-RU" sz="2400" dirty="0"/>
              <a:t>Постараться не оставлять на документе отпечатков своих пальцев;</a:t>
            </a:r>
          </a:p>
          <a:p>
            <a:pPr marL="342900" indent="-342900">
              <a:buFont typeface="+mj-lt"/>
              <a:buAutoNum type="arabicPeriod"/>
            </a:pPr>
            <a:r>
              <a:rPr lang="ru-RU" sz="2400" dirty="0"/>
              <a:t>Представить полученный документ </a:t>
            </a:r>
            <a:r>
              <a:rPr lang="ru-RU" sz="2400" dirty="0" smtClean="0"/>
              <a:t>директору Колледжа, </a:t>
            </a:r>
            <a:r>
              <a:rPr lang="ru-RU" sz="2400" dirty="0"/>
              <a:t>лицу исполняющему его обязанности или </a:t>
            </a:r>
            <a:r>
              <a:rPr lang="ru-RU" sz="2400" dirty="0" smtClean="0"/>
              <a:t>кураторам групп, </a:t>
            </a:r>
            <a:r>
              <a:rPr lang="ru-RU" sz="2400" dirty="0"/>
              <a:t>для передачи информации в правоохранительные органы</a:t>
            </a:r>
            <a:r>
              <a:rPr lang="ru-RU" sz="2400" dirty="0" smtClean="0"/>
              <a:t>.</a:t>
            </a:r>
            <a:endParaRPr lang="ru-RU" sz="2400" dirty="0"/>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2354" y="4339151"/>
            <a:ext cx="657006" cy="686966"/>
          </a:xfrm>
          <a:prstGeom prst="rect">
            <a:avLst/>
          </a:prstGeom>
          <a:noFill/>
          <a:ln>
            <a:noFill/>
          </a:ln>
        </p:spPr>
      </p:pic>
    </p:spTree>
    <p:extLst>
      <p:ext uri="{BB962C8B-B14F-4D97-AF65-F5344CB8AC3E}">
        <p14:creationId xmlns:p14="http://schemas.microsoft.com/office/powerpoint/2010/main" val="15150691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9584"/>
            <a:ext cx="7200800" cy="4694022"/>
          </a:xfrm>
          <a:prstGeom prst="rect">
            <a:avLst/>
          </a:prstGeom>
        </p:spPr>
      </p:pic>
      <p:sp>
        <p:nvSpPr>
          <p:cNvPr id="2" name="TextBox 1"/>
          <p:cNvSpPr txBox="1"/>
          <p:nvPr/>
        </p:nvSpPr>
        <p:spPr>
          <a:xfrm>
            <a:off x="6156176" y="627534"/>
            <a:ext cx="2808312" cy="830997"/>
          </a:xfrm>
          <a:prstGeom prst="rect">
            <a:avLst/>
          </a:prstGeom>
          <a:solidFill>
            <a:schemeClr val="bg2"/>
          </a:solidFill>
          <a:ln>
            <a:solidFill>
              <a:schemeClr val="accent6">
                <a:lumMod val="50000"/>
              </a:schemeClr>
            </a:solidFill>
          </a:ln>
        </p:spPr>
        <p:txBody>
          <a:bodyPr wrap="square" rtlCol="0" anchor="ctr">
            <a:spAutoFit/>
          </a:bodyPr>
          <a:lstStyle/>
          <a:p>
            <a:pPr algn="ctr"/>
            <a:r>
              <a:rPr lang="ru-RU" sz="2400" b="1" dirty="0">
                <a:solidFill>
                  <a:srgbClr val="990033"/>
                </a:solidFill>
              </a:rPr>
              <a:t>Информационные атаки</a:t>
            </a:r>
            <a:endParaRPr lang="ru-RU" sz="2400" b="1" dirty="0"/>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7482" y="4356640"/>
            <a:ext cx="657006" cy="686966"/>
          </a:xfrm>
          <a:prstGeom prst="rect">
            <a:avLst/>
          </a:prstGeom>
          <a:noFill/>
          <a:ln>
            <a:noFill/>
          </a:ln>
        </p:spPr>
      </p:pic>
    </p:spTree>
    <p:extLst>
      <p:ext uri="{BB962C8B-B14F-4D97-AF65-F5344CB8AC3E}">
        <p14:creationId xmlns:p14="http://schemas.microsoft.com/office/powerpoint/2010/main" val="30266439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8738"/>
            <a:ext cx="8784976" cy="1077218"/>
          </a:xfrm>
          <a:prstGeom prst="rect">
            <a:avLst/>
          </a:prstGeom>
          <a:noFill/>
        </p:spPr>
        <p:txBody>
          <a:bodyPr wrap="square" rtlCol="0" anchor="ctr">
            <a:spAutoFit/>
          </a:bodyPr>
          <a:lstStyle/>
          <a:p>
            <a:pPr algn="ctr"/>
            <a:r>
              <a:rPr lang="ru-RU" sz="3200" b="1" dirty="0">
                <a:solidFill>
                  <a:srgbClr val="990033"/>
                </a:solidFill>
              </a:rPr>
              <a:t>Поведение для профилактики информационных атак</a:t>
            </a:r>
            <a:endParaRPr lang="ru-RU" sz="3200" b="1" dirty="0"/>
          </a:p>
        </p:txBody>
      </p:sp>
      <p:sp>
        <p:nvSpPr>
          <p:cNvPr id="3" name="TextBox 2"/>
          <p:cNvSpPr txBox="1"/>
          <p:nvPr/>
        </p:nvSpPr>
        <p:spPr>
          <a:xfrm>
            <a:off x="323528" y="1302834"/>
            <a:ext cx="8568952" cy="3785652"/>
          </a:xfrm>
          <a:prstGeom prst="rect">
            <a:avLst/>
          </a:prstGeom>
          <a:noFill/>
        </p:spPr>
        <p:txBody>
          <a:bodyPr wrap="square" rtlCol="0">
            <a:spAutoFit/>
          </a:bodyPr>
          <a:lstStyle/>
          <a:p>
            <a:pPr marL="342900" indent="-342900">
              <a:buFont typeface="+mj-lt"/>
              <a:buAutoNum type="arabicPeriod"/>
            </a:pPr>
            <a:r>
              <a:rPr lang="ru-RU" sz="2400" dirty="0"/>
              <a:t>Воздержитесь от посещения сомнительных групп и сайтов в интернете;</a:t>
            </a:r>
          </a:p>
          <a:p>
            <a:pPr marL="342900" indent="-342900">
              <a:buFont typeface="+mj-lt"/>
              <a:buAutoNum type="arabicPeriod"/>
            </a:pPr>
            <a:r>
              <a:rPr lang="ru-RU" sz="2400" dirty="0"/>
              <a:t>Не отвечайте на сообщения с угрозами в свой адрес или адрес родственников;</a:t>
            </a:r>
          </a:p>
          <a:p>
            <a:pPr marL="342900" indent="-342900">
              <a:buFont typeface="+mj-lt"/>
              <a:buAutoNum type="arabicPeriod"/>
            </a:pPr>
            <a:r>
              <a:rPr lang="ru-RU" sz="2400" dirty="0"/>
              <a:t>Не вступайте в переписку с незнакомыми людьми из виртуальной среды;</a:t>
            </a:r>
          </a:p>
          <a:p>
            <a:pPr marL="342900" indent="-342900">
              <a:buFont typeface="+mj-lt"/>
              <a:buAutoNum type="arabicPeriod"/>
            </a:pPr>
            <a:r>
              <a:rPr lang="ru-RU" sz="2400" dirty="0"/>
              <a:t>При попытке оказать давление немедленно сообщать сотрудникам правоохранительных органов;</a:t>
            </a:r>
          </a:p>
          <a:p>
            <a:pPr marL="342900" indent="-342900">
              <a:buFont typeface="+mj-lt"/>
              <a:buAutoNum type="arabicPeriod"/>
            </a:pPr>
            <a:r>
              <a:rPr lang="ru-RU" sz="2400" dirty="0"/>
              <a:t>Не сообщать посторонним свои персональные данные, адрес проживания и место учебы</a:t>
            </a:r>
            <a:r>
              <a:rPr lang="ru-RU" sz="2400" dirty="0" smtClean="0"/>
              <a:t>.</a:t>
            </a:r>
            <a:endParaRPr lang="ru-RU" sz="2400" dirty="0"/>
          </a:p>
        </p:txBody>
      </p:sp>
    </p:spTree>
    <p:extLst>
      <p:ext uri="{BB962C8B-B14F-4D97-AF65-F5344CB8AC3E}">
        <p14:creationId xmlns:p14="http://schemas.microsoft.com/office/powerpoint/2010/main" val="37436404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545727" y="2931790"/>
            <a:ext cx="4572000" cy="1754326"/>
          </a:xfrm>
          <a:prstGeom prst="rect">
            <a:avLst/>
          </a:prstGeom>
        </p:spPr>
        <p:txBody>
          <a:bodyPr>
            <a:spAutoFit/>
          </a:bodyPr>
          <a:lstStyle/>
          <a:p>
            <a:pPr marL="299085" indent="-286385">
              <a:lnSpc>
                <a:spcPct val="100000"/>
              </a:lnSpc>
              <a:spcBef>
                <a:spcPts val="100"/>
              </a:spcBef>
              <a:buFont typeface="Arial"/>
              <a:buChar char="•"/>
              <a:tabLst>
                <a:tab pos="299085" algn="l"/>
              </a:tabLst>
            </a:pPr>
            <a:r>
              <a:rPr lang="ru-RU" b="1" dirty="0">
                <a:latin typeface="Times New Roman"/>
                <a:cs typeface="Times New Roman"/>
              </a:rPr>
              <a:t>держаться</a:t>
            </a:r>
            <a:r>
              <a:rPr lang="ru-RU" b="1" spc="-80" dirty="0">
                <a:latin typeface="Times New Roman"/>
                <a:cs typeface="Times New Roman"/>
              </a:rPr>
              <a:t> </a:t>
            </a:r>
            <a:r>
              <a:rPr lang="ru-RU" b="1" dirty="0">
                <a:latin typeface="Times New Roman"/>
                <a:cs typeface="Times New Roman"/>
              </a:rPr>
              <a:t>подальше</a:t>
            </a:r>
            <a:r>
              <a:rPr lang="ru-RU" b="1" spc="-75" dirty="0">
                <a:latin typeface="Times New Roman"/>
                <a:cs typeface="Times New Roman"/>
              </a:rPr>
              <a:t> </a:t>
            </a:r>
            <a:r>
              <a:rPr lang="ru-RU" b="1" dirty="0">
                <a:latin typeface="Times New Roman"/>
                <a:cs typeface="Times New Roman"/>
              </a:rPr>
              <a:t>от</a:t>
            </a:r>
            <a:r>
              <a:rPr lang="ru-RU" b="1" spc="-90" dirty="0">
                <a:latin typeface="Times New Roman"/>
                <a:cs typeface="Times New Roman"/>
              </a:rPr>
              <a:t> </a:t>
            </a:r>
            <a:r>
              <a:rPr lang="ru-RU" b="1" spc="-10" dirty="0">
                <a:latin typeface="Times New Roman"/>
                <a:cs typeface="Times New Roman"/>
              </a:rPr>
              <a:t>дороги</a:t>
            </a:r>
            <a:endParaRPr lang="ru-RU" dirty="0">
              <a:latin typeface="Times New Roman"/>
              <a:cs typeface="Times New Roman"/>
            </a:endParaRPr>
          </a:p>
          <a:p>
            <a:pPr marL="299085" marR="5080" indent="-287020">
              <a:lnSpc>
                <a:spcPct val="100000"/>
              </a:lnSpc>
              <a:spcBef>
                <a:spcPts val="5"/>
              </a:spcBef>
              <a:buFont typeface="Arial"/>
              <a:buChar char="•"/>
              <a:tabLst>
                <a:tab pos="299085" algn="l"/>
              </a:tabLst>
            </a:pPr>
            <a:r>
              <a:rPr lang="ru-RU" b="1" spc="-10" dirty="0" smtClean="0">
                <a:latin typeface="Times New Roman"/>
                <a:cs typeface="Times New Roman"/>
              </a:rPr>
              <a:t>продумывать</a:t>
            </a:r>
            <a:r>
              <a:rPr lang="ru-RU" b="1" spc="-70" dirty="0" smtClean="0">
                <a:latin typeface="Times New Roman"/>
                <a:cs typeface="Times New Roman"/>
              </a:rPr>
              <a:t> </a:t>
            </a:r>
            <a:r>
              <a:rPr lang="ru-RU" b="1" dirty="0">
                <a:latin typeface="Times New Roman"/>
                <a:cs typeface="Times New Roman"/>
              </a:rPr>
              <a:t>безопасные</a:t>
            </a:r>
            <a:r>
              <a:rPr lang="ru-RU" b="1" spc="-65" dirty="0">
                <a:latin typeface="Times New Roman"/>
                <a:cs typeface="Times New Roman"/>
              </a:rPr>
              <a:t> </a:t>
            </a:r>
            <a:r>
              <a:rPr lang="ru-RU" b="1" spc="-10" dirty="0">
                <a:latin typeface="Times New Roman"/>
                <a:cs typeface="Times New Roman"/>
              </a:rPr>
              <a:t>маршруты передвижения</a:t>
            </a:r>
            <a:endParaRPr lang="ru-RU" dirty="0">
              <a:latin typeface="Times New Roman"/>
              <a:cs typeface="Times New Roman"/>
            </a:endParaRPr>
          </a:p>
          <a:p>
            <a:pPr marL="299085" indent="-286385">
              <a:lnSpc>
                <a:spcPct val="100000"/>
              </a:lnSpc>
              <a:spcBef>
                <a:spcPts val="5"/>
              </a:spcBef>
              <a:buFont typeface="Arial"/>
              <a:buChar char="•"/>
              <a:tabLst>
                <a:tab pos="299085" algn="l"/>
              </a:tabLst>
            </a:pPr>
            <a:r>
              <a:rPr lang="ru-RU" b="1" dirty="0" smtClean="0">
                <a:latin typeface="Times New Roman"/>
                <a:cs typeface="Times New Roman"/>
              </a:rPr>
              <a:t>стараться</a:t>
            </a:r>
            <a:r>
              <a:rPr lang="ru-RU" b="1" spc="-55" dirty="0" smtClean="0">
                <a:latin typeface="Times New Roman"/>
                <a:cs typeface="Times New Roman"/>
              </a:rPr>
              <a:t> </a:t>
            </a:r>
            <a:r>
              <a:rPr lang="ru-RU" b="1" dirty="0">
                <a:latin typeface="Times New Roman"/>
                <a:cs typeface="Times New Roman"/>
              </a:rPr>
              <a:t>не</a:t>
            </a:r>
            <a:r>
              <a:rPr lang="ru-RU" b="1" spc="-55" dirty="0">
                <a:latin typeface="Times New Roman"/>
                <a:cs typeface="Times New Roman"/>
              </a:rPr>
              <a:t> </a:t>
            </a:r>
            <a:r>
              <a:rPr lang="ru-RU" b="1" spc="-10" dirty="0">
                <a:latin typeface="Times New Roman"/>
                <a:cs typeface="Times New Roman"/>
              </a:rPr>
              <a:t>ходить</a:t>
            </a:r>
            <a:r>
              <a:rPr lang="ru-RU" b="1" spc="-45" dirty="0">
                <a:latin typeface="Times New Roman"/>
                <a:cs typeface="Times New Roman"/>
              </a:rPr>
              <a:t> </a:t>
            </a:r>
            <a:r>
              <a:rPr lang="ru-RU" b="1" dirty="0">
                <a:latin typeface="Times New Roman"/>
                <a:cs typeface="Times New Roman"/>
              </a:rPr>
              <a:t>в</a:t>
            </a:r>
            <a:r>
              <a:rPr lang="ru-RU" b="1" spc="-50" dirty="0">
                <a:latin typeface="Times New Roman"/>
                <a:cs typeface="Times New Roman"/>
              </a:rPr>
              <a:t> </a:t>
            </a:r>
            <a:r>
              <a:rPr lang="ru-RU" b="1" spc="-10" dirty="0">
                <a:latin typeface="Times New Roman"/>
                <a:cs typeface="Times New Roman"/>
              </a:rPr>
              <a:t>одиночку</a:t>
            </a:r>
            <a:endParaRPr lang="ru-RU" dirty="0">
              <a:latin typeface="Times New Roman"/>
              <a:cs typeface="Times New Roman"/>
            </a:endParaRPr>
          </a:p>
          <a:p>
            <a:pPr marL="299085" marR="249554" indent="-287020">
              <a:lnSpc>
                <a:spcPct val="100000"/>
              </a:lnSpc>
              <a:buFont typeface="Arial"/>
              <a:buChar char="•"/>
              <a:tabLst>
                <a:tab pos="299085" algn="l"/>
              </a:tabLst>
            </a:pPr>
            <a:r>
              <a:rPr lang="ru-RU" b="1" dirty="0" smtClean="0">
                <a:latin typeface="Times New Roman"/>
                <a:cs typeface="Times New Roman"/>
              </a:rPr>
              <a:t>не</a:t>
            </a:r>
            <a:r>
              <a:rPr lang="ru-RU" b="1" spc="-65" dirty="0" smtClean="0">
                <a:latin typeface="Times New Roman"/>
                <a:cs typeface="Times New Roman"/>
              </a:rPr>
              <a:t> </a:t>
            </a:r>
            <a:r>
              <a:rPr lang="ru-RU" b="1" dirty="0">
                <a:latin typeface="Times New Roman"/>
                <a:cs typeface="Times New Roman"/>
              </a:rPr>
              <a:t>забывать</a:t>
            </a:r>
            <a:r>
              <a:rPr lang="ru-RU" b="1" spc="-60" dirty="0">
                <a:latin typeface="Times New Roman"/>
                <a:cs typeface="Times New Roman"/>
              </a:rPr>
              <a:t> </a:t>
            </a:r>
            <a:r>
              <a:rPr lang="ru-RU" b="1" dirty="0">
                <a:latin typeface="Times New Roman"/>
                <a:cs typeface="Times New Roman"/>
              </a:rPr>
              <a:t>правила</a:t>
            </a:r>
            <a:r>
              <a:rPr lang="ru-RU" b="1" spc="-50" dirty="0">
                <a:latin typeface="Times New Roman"/>
                <a:cs typeface="Times New Roman"/>
              </a:rPr>
              <a:t> </a:t>
            </a:r>
            <a:r>
              <a:rPr lang="ru-RU" b="1" spc="-10" dirty="0">
                <a:latin typeface="Times New Roman"/>
                <a:cs typeface="Times New Roman"/>
              </a:rPr>
              <a:t>пользования </a:t>
            </a:r>
            <a:r>
              <a:rPr lang="ru-RU" b="1" dirty="0">
                <a:latin typeface="Times New Roman"/>
                <a:cs typeface="Times New Roman"/>
              </a:rPr>
              <a:t>мобильными</a:t>
            </a:r>
            <a:r>
              <a:rPr lang="ru-RU" b="1" spc="-110" dirty="0">
                <a:latin typeface="Times New Roman"/>
                <a:cs typeface="Times New Roman"/>
              </a:rPr>
              <a:t> </a:t>
            </a:r>
            <a:r>
              <a:rPr lang="ru-RU" b="1" spc="-10" dirty="0">
                <a:latin typeface="Times New Roman"/>
                <a:cs typeface="Times New Roman"/>
              </a:rPr>
              <a:t>телефонами</a:t>
            </a:r>
            <a:endParaRPr lang="ru-RU" dirty="0">
              <a:latin typeface="Times New Roman"/>
              <a:cs typeface="Times New Roman"/>
            </a:endParaRPr>
          </a:p>
        </p:txBody>
      </p:sp>
      <p:pic>
        <p:nvPicPr>
          <p:cNvPr id="4" name="object 6"/>
          <p:cNvPicPr/>
          <p:nvPr/>
        </p:nvPicPr>
        <p:blipFill>
          <a:blip r:embed="rId2" cstate="print"/>
          <a:stretch>
            <a:fillRect/>
          </a:stretch>
        </p:blipFill>
        <p:spPr>
          <a:xfrm>
            <a:off x="107504" y="1764917"/>
            <a:ext cx="4104456" cy="3182113"/>
          </a:xfrm>
          <a:prstGeom prst="rect">
            <a:avLst/>
          </a:prstGeom>
        </p:spPr>
      </p:pic>
      <p:pic>
        <p:nvPicPr>
          <p:cNvPr id="5" name="object 8"/>
          <p:cNvPicPr/>
          <p:nvPr/>
        </p:nvPicPr>
        <p:blipFill>
          <a:blip r:embed="rId3" cstate="print"/>
          <a:stretch>
            <a:fillRect/>
          </a:stretch>
        </p:blipFill>
        <p:spPr>
          <a:xfrm>
            <a:off x="5652120" y="267494"/>
            <a:ext cx="3222282" cy="2304256"/>
          </a:xfrm>
          <a:prstGeom prst="rect">
            <a:avLst/>
          </a:prstGeom>
        </p:spPr>
      </p:pic>
      <p:sp>
        <p:nvSpPr>
          <p:cNvPr id="6" name="TextBox 5"/>
          <p:cNvSpPr txBox="1"/>
          <p:nvPr/>
        </p:nvSpPr>
        <p:spPr>
          <a:xfrm>
            <a:off x="323528" y="267494"/>
            <a:ext cx="5760640" cy="646331"/>
          </a:xfrm>
          <a:prstGeom prst="rect">
            <a:avLst/>
          </a:prstGeom>
          <a:noFill/>
        </p:spPr>
        <p:txBody>
          <a:bodyPr wrap="square" rtlCol="0" anchor="ctr">
            <a:spAutoFit/>
          </a:bodyPr>
          <a:lstStyle/>
          <a:p>
            <a:pPr algn="ctr"/>
            <a:r>
              <a:rPr lang="ru-RU" sz="3600" b="1" dirty="0" smtClean="0">
                <a:solidFill>
                  <a:srgbClr val="C00000"/>
                </a:solidFill>
              </a:rPr>
              <a:t>ПОХИЩЕНИЕ ДЕТЕЙ</a:t>
            </a:r>
            <a:endParaRPr lang="ru-RU" sz="3600" b="1" dirty="0">
              <a:solidFill>
                <a:srgbClr val="C00000"/>
              </a:solidFill>
            </a:endParaRPr>
          </a:p>
        </p:txBody>
      </p:sp>
      <p:pic>
        <p:nvPicPr>
          <p:cNvPr id="7" name="Рисунок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2440" y="4520568"/>
            <a:ext cx="481093" cy="456441"/>
          </a:xfrm>
          <a:prstGeom prst="rect">
            <a:avLst/>
          </a:prstGeom>
          <a:noFill/>
          <a:ln>
            <a:noFill/>
          </a:ln>
        </p:spPr>
      </p:pic>
    </p:spTree>
    <p:extLst>
      <p:ext uri="{BB962C8B-B14F-4D97-AF65-F5344CB8AC3E}">
        <p14:creationId xmlns:p14="http://schemas.microsoft.com/office/powerpoint/2010/main" val="29353792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7"/>
          <p:cNvPicPr/>
          <p:nvPr/>
        </p:nvPicPr>
        <p:blipFill>
          <a:blip r:embed="rId2" cstate="print"/>
          <a:stretch>
            <a:fillRect/>
          </a:stretch>
        </p:blipFill>
        <p:spPr>
          <a:xfrm>
            <a:off x="251520" y="123478"/>
            <a:ext cx="8784976" cy="4824536"/>
          </a:xfrm>
          <a:prstGeom prst="rect">
            <a:avLst/>
          </a:prstGeom>
        </p:spPr>
      </p:pic>
    </p:spTree>
    <p:extLst>
      <p:ext uri="{BB962C8B-B14F-4D97-AF65-F5344CB8AC3E}">
        <p14:creationId xmlns:p14="http://schemas.microsoft.com/office/powerpoint/2010/main" val="11694514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7494"/>
            <a:ext cx="4392488" cy="1077218"/>
          </a:xfrm>
          <a:prstGeom prst="rect">
            <a:avLst/>
          </a:prstGeom>
          <a:noFill/>
          <a:ln>
            <a:solidFill>
              <a:schemeClr val="accent6">
                <a:lumMod val="50000"/>
              </a:schemeClr>
            </a:solidFill>
          </a:ln>
        </p:spPr>
        <p:txBody>
          <a:bodyPr wrap="square" rtlCol="0" anchor="ctr">
            <a:spAutoFit/>
          </a:bodyPr>
          <a:lstStyle/>
          <a:p>
            <a:pPr algn="ctr"/>
            <a:r>
              <a:rPr lang="ru-RU" altLang="ru-RU" sz="3200" b="1" dirty="0">
                <a:solidFill>
                  <a:srgbClr val="C00000"/>
                </a:solidFill>
              </a:rPr>
              <a:t>ПРОФИЛАКТИКА ТЕРРОРИЗМА</a:t>
            </a:r>
            <a:endParaRPr lang="ru-RU" sz="3200" dirty="0">
              <a:solidFill>
                <a:srgbClr val="C00000"/>
              </a:solidFill>
            </a:endParaRPr>
          </a:p>
        </p:txBody>
      </p:sp>
      <p:sp>
        <p:nvSpPr>
          <p:cNvPr id="3" name="TextBox 2"/>
          <p:cNvSpPr txBox="1"/>
          <p:nvPr/>
        </p:nvSpPr>
        <p:spPr>
          <a:xfrm>
            <a:off x="4860033" y="267494"/>
            <a:ext cx="4032448" cy="4693593"/>
          </a:xfrm>
          <a:prstGeom prst="rect">
            <a:avLst/>
          </a:prstGeom>
          <a:noFill/>
        </p:spPr>
        <p:txBody>
          <a:bodyPr wrap="square" rtlCol="0">
            <a:spAutoFit/>
          </a:bodyPr>
          <a:lstStyle/>
          <a:p>
            <a:r>
              <a:rPr lang="ru-RU" altLang="ru-RU" sz="2300" dirty="0"/>
              <a:t>Это система (комплекс) социальных, правовых, педагогических мер, осуществляемых в совокупности с воспитательной (образовательной) деятельностью в отношении несовершеннолетних и их родителей, направленных на формирование у них неприятия террористического </a:t>
            </a:r>
            <a:r>
              <a:rPr lang="ru-RU" altLang="ru-RU" sz="2300" dirty="0" smtClean="0"/>
              <a:t>проявления</a:t>
            </a:r>
            <a:endParaRPr lang="ru-RU" altLang="ru-RU" sz="2300" dirty="0"/>
          </a:p>
        </p:txBody>
      </p:sp>
      <p:pic>
        <p:nvPicPr>
          <p:cNvPr id="4" name="Рисунок 4" descr="29_f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51670"/>
            <a:ext cx="4392488" cy="313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943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3429000" y="1543050"/>
            <a:ext cx="2286000" cy="1771650"/>
          </a:xfrm>
          <a:prstGeom prst="pentagon">
            <a:avLst/>
          </a:prstGeom>
          <a:solidFill>
            <a:srgbClr val="FFFF00"/>
          </a:solidFill>
          <a:ln>
            <a:noFill/>
          </a:ln>
          <a:effectLst>
            <a:prstShdw prst="shdw17" dist="56796" dir="3806097">
              <a:srgbClr val="99808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0"/>
              </a:spcBef>
              <a:buClr>
                <a:srgbClr val="FFFFFF"/>
              </a:buClr>
              <a:buSzPct val="100000"/>
              <a:buFont typeface="Arial" panose="020B0604020202020204" pitchFamily="34" charset="0"/>
              <a:buNone/>
            </a:pPr>
            <a:r>
              <a:rPr lang="ru-RU" altLang="ru-RU" sz="1650" b="1" dirty="0">
                <a:solidFill>
                  <a:srgbClr val="FF0000"/>
                </a:solidFill>
              </a:rPr>
              <a:t>ПРИЕМЫ </a:t>
            </a:r>
          </a:p>
          <a:p>
            <a:pPr algn="ctr">
              <a:spcBef>
                <a:spcPct val="0"/>
              </a:spcBef>
              <a:buClr>
                <a:srgbClr val="FFFFFF"/>
              </a:buClr>
              <a:buSzPct val="100000"/>
              <a:buFont typeface="Arial" panose="020B0604020202020204" pitchFamily="34" charset="0"/>
              <a:buNone/>
            </a:pPr>
            <a:r>
              <a:rPr lang="ru-RU" altLang="ru-RU" sz="1350" b="1" dirty="0">
                <a:solidFill>
                  <a:srgbClr val="FF0000"/>
                </a:solidFill>
              </a:rPr>
              <a:t>И </a:t>
            </a:r>
          </a:p>
          <a:p>
            <a:pPr algn="ctr">
              <a:spcBef>
                <a:spcPct val="0"/>
              </a:spcBef>
              <a:buClr>
                <a:srgbClr val="FFFFFF"/>
              </a:buClr>
              <a:buSzPct val="100000"/>
              <a:buFont typeface="Arial" panose="020B0604020202020204" pitchFamily="34" charset="0"/>
              <a:buNone/>
            </a:pPr>
            <a:r>
              <a:rPr lang="ru-RU" altLang="ru-RU" sz="1650" b="1" dirty="0">
                <a:solidFill>
                  <a:srgbClr val="FF0000"/>
                </a:solidFill>
              </a:rPr>
              <a:t>МЕТОДЫ</a:t>
            </a:r>
          </a:p>
          <a:p>
            <a:pPr algn="ctr">
              <a:spcBef>
                <a:spcPct val="0"/>
              </a:spcBef>
              <a:buClr>
                <a:srgbClr val="FFFFFF"/>
              </a:buClr>
              <a:buSzPct val="100000"/>
              <a:buFont typeface="Arial" panose="020B0604020202020204" pitchFamily="34" charset="0"/>
              <a:buNone/>
            </a:pPr>
            <a:r>
              <a:rPr lang="ru-RU" altLang="ru-RU" sz="1650" b="1" dirty="0">
                <a:solidFill>
                  <a:srgbClr val="FF0000"/>
                </a:solidFill>
              </a:rPr>
              <a:t>ТЕРАКТОВ</a:t>
            </a:r>
          </a:p>
          <a:p>
            <a:pPr algn="ctr">
              <a:spcBef>
                <a:spcPct val="0"/>
              </a:spcBef>
              <a:buClr>
                <a:srgbClr val="FFFFFF"/>
              </a:buClr>
              <a:buSzPct val="100000"/>
              <a:buFont typeface="Arial" panose="020B0604020202020204" pitchFamily="34" charset="0"/>
              <a:buNone/>
            </a:pPr>
            <a:endParaRPr lang="ru-RU" altLang="ru-RU" sz="1650" b="1" dirty="0">
              <a:solidFill>
                <a:schemeClr val="bg1"/>
              </a:solidFill>
            </a:endParaRPr>
          </a:p>
        </p:txBody>
      </p:sp>
      <p:sp>
        <p:nvSpPr>
          <p:cNvPr id="4" name="Text Box 3"/>
          <p:cNvSpPr txBox="1">
            <a:spLocks noChangeArrowheads="1"/>
          </p:cNvSpPr>
          <p:nvPr/>
        </p:nvSpPr>
        <p:spPr bwMode="auto">
          <a:xfrm>
            <a:off x="1150974" y="255997"/>
            <a:ext cx="1314450" cy="715581"/>
          </a:xfrm>
          <a:prstGeom prst="rect">
            <a:avLst/>
          </a:prstGeom>
          <a:solidFill>
            <a:srgbClr val="CCFFFF"/>
          </a:solidFill>
          <a:ln w="19050">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Захват транспортных средств</a:t>
            </a:r>
          </a:p>
        </p:txBody>
      </p:sp>
      <p:sp>
        <p:nvSpPr>
          <p:cNvPr id="5" name="Text Box 4"/>
          <p:cNvSpPr txBox="1">
            <a:spLocks noChangeArrowheads="1"/>
          </p:cNvSpPr>
          <p:nvPr/>
        </p:nvSpPr>
        <p:spPr bwMode="auto">
          <a:xfrm>
            <a:off x="2971800" y="342900"/>
            <a:ext cx="1428750" cy="507831"/>
          </a:xfrm>
          <a:prstGeom prst="rect">
            <a:avLst/>
          </a:prstGeom>
          <a:solidFill>
            <a:srgbClr val="CCFFFF"/>
          </a:solidFill>
          <a:ln w="19050">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Взрывы зданий и </a:t>
            </a:r>
            <a:r>
              <a:rPr lang="ru-RU" altLang="ru-RU" sz="1350" b="1" dirty="0" smtClean="0">
                <a:solidFill>
                  <a:schemeClr val="tx1"/>
                </a:solidFill>
                <a:latin typeface="Times New Roman" panose="02020603050405020304" pitchFamily="18" charset="0"/>
              </a:rPr>
              <a:t>сооружений</a:t>
            </a:r>
            <a:endParaRPr lang="ru-RU" altLang="ru-RU" sz="1350" b="1" dirty="0">
              <a:solidFill>
                <a:schemeClr val="tx1"/>
              </a:solidFill>
              <a:latin typeface="Times New Roman" panose="02020603050405020304" pitchFamily="18" charset="0"/>
            </a:endParaRPr>
          </a:p>
        </p:txBody>
      </p:sp>
      <p:sp>
        <p:nvSpPr>
          <p:cNvPr id="6" name="Text Box 5"/>
          <p:cNvSpPr txBox="1">
            <a:spLocks noChangeArrowheads="1"/>
          </p:cNvSpPr>
          <p:nvPr/>
        </p:nvSpPr>
        <p:spPr bwMode="auto">
          <a:xfrm>
            <a:off x="4630479" y="349419"/>
            <a:ext cx="1543050" cy="507831"/>
          </a:xfrm>
          <a:prstGeom prst="rect">
            <a:avLst/>
          </a:prstGeom>
          <a:solidFill>
            <a:srgbClr val="CCFFFF"/>
          </a:solidFill>
          <a:ln w="19050">
            <a:solidFill>
              <a:schemeClr val="tx1"/>
            </a:solidFill>
            <a:miter lim="800000"/>
            <a:headEnd/>
            <a:tailEnd/>
          </a:ln>
          <a:effectLst>
            <a:outerShdw dist="107763" dir="18900000" algn="ctr" rotWithShape="0">
              <a:schemeClr val="bg2">
                <a:alpha val="50000"/>
              </a:schemeClr>
            </a:outerShdw>
          </a:effectLst>
        </p:spPr>
        <p:txBody>
          <a:bodyPr anchor="b">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Взрывы в местах скопления людей </a:t>
            </a:r>
          </a:p>
        </p:txBody>
      </p:sp>
      <p:sp>
        <p:nvSpPr>
          <p:cNvPr id="7" name="Text Box 6"/>
          <p:cNvSpPr txBox="1">
            <a:spLocks noChangeArrowheads="1"/>
          </p:cNvSpPr>
          <p:nvPr/>
        </p:nvSpPr>
        <p:spPr bwMode="auto">
          <a:xfrm>
            <a:off x="6612824" y="446774"/>
            <a:ext cx="1314450" cy="507831"/>
          </a:xfrm>
          <a:prstGeom prst="rect">
            <a:avLst/>
          </a:prstGeom>
          <a:solidFill>
            <a:srgbClr val="CCFFFF"/>
          </a:solidFill>
          <a:ln w="19050">
            <a:solidFill>
              <a:schemeClr val="tx1"/>
            </a:solidFill>
            <a:miter lim="800000"/>
            <a:headEnd/>
            <a:tailEnd/>
          </a:ln>
          <a:effectLst>
            <a:outerShdw dist="107763" dir="189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Похищение людей </a:t>
            </a:r>
          </a:p>
        </p:txBody>
      </p:sp>
      <p:sp>
        <p:nvSpPr>
          <p:cNvPr id="8" name="Text Box 7"/>
          <p:cNvSpPr txBox="1">
            <a:spLocks noChangeArrowheads="1"/>
          </p:cNvSpPr>
          <p:nvPr/>
        </p:nvSpPr>
        <p:spPr bwMode="auto">
          <a:xfrm>
            <a:off x="854592" y="1379402"/>
            <a:ext cx="1314450" cy="773289"/>
          </a:xfrm>
          <a:prstGeom prst="rect">
            <a:avLst/>
          </a:prstGeom>
          <a:solidFill>
            <a:srgbClr val="CCFFFF"/>
          </a:solidFill>
          <a:ln w="19050">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endParaRPr lang="ru-RU" altLang="ru-RU" sz="150" b="1" dirty="0">
              <a:solidFill>
                <a:schemeClr val="tx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Взятие в заложники</a:t>
            </a:r>
          </a:p>
          <a:p>
            <a:pPr algn="ctr">
              <a:spcBef>
                <a:spcPct val="50000"/>
              </a:spcBef>
              <a:buClr>
                <a:srgbClr val="FFFFFF"/>
              </a:buClr>
              <a:buSzPct val="100000"/>
              <a:buFont typeface="Arial" panose="020B0604020202020204" pitchFamily="34" charset="0"/>
              <a:buNone/>
            </a:pPr>
            <a:endParaRPr lang="ru-RU" altLang="ru-RU" sz="600" b="1" dirty="0">
              <a:solidFill>
                <a:schemeClr val="tx1"/>
              </a:solidFill>
              <a:latin typeface="Times New Roman" panose="02020603050405020304" pitchFamily="18" charset="0"/>
            </a:endParaRPr>
          </a:p>
        </p:txBody>
      </p:sp>
      <p:sp>
        <p:nvSpPr>
          <p:cNvPr id="9" name="Text Box 8"/>
          <p:cNvSpPr txBox="1">
            <a:spLocks noChangeArrowheads="1"/>
          </p:cNvSpPr>
          <p:nvPr/>
        </p:nvSpPr>
        <p:spPr bwMode="auto">
          <a:xfrm>
            <a:off x="1228725" y="2477374"/>
            <a:ext cx="1314450" cy="807913"/>
          </a:xfrm>
          <a:prstGeom prst="rect">
            <a:avLst/>
          </a:prstGeom>
          <a:solidFill>
            <a:srgbClr val="CCFFFF"/>
          </a:solidFill>
          <a:ln w="19050">
            <a:solidFill>
              <a:schemeClr val="tx1"/>
            </a:solidFill>
            <a:miter lim="800000"/>
            <a:headEnd/>
            <a:tailEnd/>
          </a:ln>
          <a:effectLst>
            <a:outerShdw dist="107763" dir="13500000" algn="ctr" rotWithShape="0">
              <a:schemeClr val="bg2">
                <a:alpha val="50000"/>
              </a:schemeClr>
            </a:outerShdw>
          </a:effectLst>
        </p:spPr>
        <p:txBody>
          <a:bodyPr anchor="ct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endParaRPr lang="ru-RU" altLang="ru-RU" sz="600" b="1" dirty="0">
              <a:solidFill>
                <a:schemeClr val="tx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r>
              <a:rPr lang="ru-RU" altLang="ru-RU" sz="1350" b="1" dirty="0" smtClean="0">
                <a:solidFill>
                  <a:schemeClr val="tx1"/>
                </a:solidFill>
                <a:latin typeface="Times New Roman" panose="02020603050405020304" pitchFamily="18" charset="0"/>
              </a:rPr>
              <a:t>Убийства</a:t>
            </a:r>
          </a:p>
          <a:p>
            <a:pPr algn="ctr">
              <a:spcBef>
                <a:spcPct val="50000"/>
              </a:spcBef>
              <a:buClr>
                <a:srgbClr val="FFFFFF"/>
              </a:buClr>
              <a:buSzPct val="100000"/>
              <a:buFont typeface="Arial" panose="020B0604020202020204" pitchFamily="34" charset="0"/>
              <a:buNone/>
            </a:pPr>
            <a:r>
              <a:rPr lang="ru-RU" altLang="ru-RU" sz="1350" b="1" dirty="0" smtClean="0">
                <a:solidFill>
                  <a:schemeClr val="tx1"/>
                </a:solidFill>
                <a:latin typeface="Times New Roman" panose="02020603050405020304" pitchFamily="18" charset="0"/>
              </a:rPr>
              <a:t> </a:t>
            </a:r>
            <a:endParaRPr lang="ru-RU" altLang="ru-RU" sz="1350" b="1" dirty="0">
              <a:solidFill>
                <a:schemeClr val="tx1"/>
              </a:solidFill>
              <a:latin typeface="Times New Roman" panose="02020603050405020304" pitchFamily="18" charset="0"/>
            </a:endParaRPr>
          </a:p>
        </p:txBody>
      </p:sp>
      <p:sp>
        <p:nvSpPr>
          <p:cNvPr id="10" name="Text Box 9"/>
          <p:cNvSpPr txBox="1">
            <a:spLocks noChangeArrowheads="1"/>
          </p:cNvSpPr>
          <p:nvPr/>
        </p:nvSpPr>
        <p:spPr bwMode="auto">
          <a:xfrm>
            <a:off x="1190182" y="3776186"/>
            <a:ext cx="1314450" cy="738664"/>
          </a:xfrm>
          <a:prstGeom prst="rect">
            <a:avLst/>
          </a:prstGeom>
          <a:solidFill>
            <a:srgbClr val="CCFFFF"/>
          </a:solidFill>
          <a:ln w="19050">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endParaRPr lang="ru-RU" altLang="ru-RU" sz="150" b="1" dirty="0">
              <a:solidFill>
                <a:schemeClr val="tx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Нападения </a:t>
            </a:r>
            <a:endParaRPr lang="ru-RU" altLang="ru-RU" sz="1350" b="1" dirty="0" smtClean="0">
              <a:solidFill>
                <a:schemeClr val="tx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endParaRPr lang="ru-RU" altLang="ru-RU" sz="1350" b="1" dirty="0">
              <a:solidFill>
                <a:schemeClr val="tx1"/>
              </a:solidFill>
              <a:latin typeface="Times New Roman" panose="02020603050405020304" pitchFamily="18" charset="0"/>
            </a:endParaRPr>
          </a:p>
        </p:txBody>
      </p:sp>
      <p:sp>
        <p:nvSpPr>
          <p:cNvPr id="11" name="Text Box 10"/>
          <p:cNvSpPr txBox="1">
            <a:spLocks noChangeArrowheads="1"/>
          </p:cNvSpPr>
          <p:nvPr/>
        </p:nvSpPr>
        <p:spPr bwMode="auto">
          <a:xfrm>
            <a:off x="6400800" y="3943350"/>
            <a:ext cx="1314450" cy="692497"/>
          </a:xfrm>
          <a:prstGeom prst="rect">
            <a:avLst/>
          </a:prstGeom>
          <a:solidFill>
            <a:srgbClr val="CCFFFF"/>
          </a:solidFill>
          <a:ln w="19050">
            <a:solidFill>
              <a:schemeClr val="tx1"/>
            </a:solidFill>
            <a:miter lim="800000"/>
            <a:headEnd/>
            <a:tailEnd/>
          </a:ln>
          <a:effectLst>
            <a:outerShdw dist="107763" dir="189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endParaRPr lang="ru-RU" altLang="ru-RU" sz="150" b="1" dirty="0">
              <a:solidFill>
                <a:schemeClr val="bg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Другие</a:t>
            </a:r>
            <a:r>
              <a:rPr lang="ru-RU" altLang="ru-RU" sz="1350" b="1" dirty="0">
                <a:solidFill>
                  <a:srgbClr val="7030A0"/>
                </a:solidFill>
                <a:latin typeface="Times New Roman" panose="02020603050405020304" pitchFamily="18" charset="0"/>
              </a:rPr>
              <a:t> приемы </a:t>
            </a:r>
            <a:endParaRPr lang="ru-RU" altLang="ru-RU" sz="150" b="1" dirty="0">
              <a:solidFill>
                <a:srgbClr val="7030A0"/>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endParaRPr lang="ru-RU" altLang="ru-RU" sz="150" b="1" dirty="0">
              <a:solidFill>
                <a:schemeClr val="bg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r>
              <a:rPr lang="ru-RU" altLang="ru-RU" sz="100" b="1" dirty="0">
                <a:solidFill>
                  <a:schemeClr val="bg1"/>
                </a:solidFill>
                <a:latin typeface="Times New Roman" panose="02020603050405020304" pitchFamily="18" charset="0"/>
              </a:rPr>
              <a:t>2</a:t>
            </a:r>
          </a:p>
        </p:txBody>
      </p:sp>
      <p:sp>
        <p:nvSpPr>
          <p:cNvPr id="12" name="Text Box 11"/>
          <p:cNvSpPr txBox="1">
            <a:spLocks noChangeArrowheads="1"/>
          </p:cNvSpPr>
          <p:nvPr/>
        </p:nvSpPr>
        <p:spPr bwMode="auto">
          <a:xfrm>
            <a:off x="6400800" y="2727722"/>
            <a:ext cx="1314450" cy="738664"/>
          </a:xfrm>
          <a:prstGeom prst="rect">
            <a:avLst/>
          </a:prstGeom>
          <a:solidFill>
            <a:srgbClr val="CCFFFF"/>
          </a:solidFill>
          <a:ln w="19050">
            <a:solidFill>
              <a:schemeClr val="tx1"/>
            </a:solidFill>
            <a:miter lim="800000"/>
            <a:headEnd/>
            <a:tailEnd/>
          </a:ln>
          <a:effectLst>
            <a:outerShdw dist="107763" dir="189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endParaRPr lang="ru-RU" altLang="ru-RU" sz="600" b="1" dirty="0">
              <a:solidFill>
                <a:schemeClr val="bg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Угрозы</a:t>
            </a:r>
          </a:p>
          <a:p>
            <a:pPr algn="ctr">
              <a:spcBef>
                <a:spcPct val="50000"/>
              </a:spcBef>
              <a:buClr>
                <a:srgbClr val="FFFFFF"/>
              </a:buClr>
              <a:buSzPct val="100000"/>
              <a:buFont typeface="Arial" panose="020B0604020202020204" pitchFamily="34" charset="0"/>
              <a:buNone/>
            </a:pPr>
            <a:endParaRPr lang="ru-RU" altLang="ru-RU" sz="1050" b="1" dirty="0">
              <a:solidFill>
                <a:schemeClr val="bg1"/>
              </a:solidFill>
              <a:latin typeface="Times New Roman" panose="02020603050405020304" pitchFamily="18" charset="0"/>
            </a:endParaRPr>
          </a:p>
        </p:txBody>
      </p:sp>
      <p:sp>
        <p:nvSpPr>
          <p:cNvPr id="13" name="Text Box 12"/>
          <p:cNvSpPr txBox="1">
            <a:spLocks noChangeArrowheads="1"/>
          </p:cNvSpPr>
          <p:nvPr/>
        </p:nvSpPr>
        <p:spPr bwMode="auto">
          <a:xfrm>
            <a:off x="6723413" y="1341819"/>
            <a:ext cx="1526474" cy="715581"/>
          </a:xfrm>
          <a:prstGeom prst="rect">
            <a:avLst/>
          </a:prstGeom>
          <a:solidFill>
            <a:srgbClr val="CCFFFF"/>
          </a:solidFill>
          <a:ln w="19050">
            <a:solidFill>
              <a:schemeClr val="tx1"/>
            </a:solidFill>
            <a:miter lim="800000"/>
            <a:headEnd/>
            <a:tailEnd/>
          </a:ln>
          <a:effectLst>
            <a:outerShdw dist="107763" dir="18900000" algn="ctr" rotWithShape="0">
              <a:schemeClr val="bg2">
                <a:alpha val="50000"/>
              </a:schemeClr>
            </a:outerShdw>
          </a:effectLst>
        </p:spPr>
        <p:txBody>
          <a:bodyPr wrap="square">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Уничтожение материальных средств</a:t>
            </a:r>
            <a:endParaRPr lang="ru-RU" altLang="ru-RU" sz="900" b="1" dirty="0">
              <a:solidFill>
                <a:schemeClr val="tx1"/>
              </a:solidFill>
              <a:latin typeface="Times New Roman" panose="02020603050405020304" pitchFamily="18" charset="0"/>
            </a:endParaRPr>
          </a:p>
        </p:txBody>
      </p:sp>
      <p:sp>
        <p:nvSpPr>
          <p:cNvPr id="14" name="Text Box 13"/>
          <p:cNvSpPr txBox="1">
            <a:spLocks noChangeArrowheads="1"/>
          </p:cNvSpPr>
          <p:nvPr/>
        </p:nvSpPr>
        <p:spPr bwMode="auto">
          <a:xfrm>
            <a:off x="3028950" y="3944541"/>
            <a:ext cx="1314450" cy="686726"/>
          </a:xfrm>
          <a:prstGeom prst="rect">
            <a:avLst/>
          </a:prstGeom>
          <a:solidFill>
            <a:srgbClr val="CCFFFF"/>
          </a:solidFill>
          <a:ln w="19050">
            <a:solidFill>
              <a:schemeClr val="tx1"/>
            </a:solidFill>
            <a:miter lim="800000"/>
            <a:headEnd/>
            <a:tailEnd/>
          </a:ln>
          <a:effectLst>
            <a:outerShdw dist="107763" dir="135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endParaRPr lang="ru-RU" altLang="ru-RU" sz="150" b="1" dirty="0">
              <a:solidFill>
                <a:schemeClr val="bg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Отравления</a:t>
            </a:r>
            <a:r>
              <a:rPr lang="ru-RU" altLang="ru-RU" sz="1350" b="1" dirty="0">
                <a:solidFill>
                  <a:srgbClr val="7030A0"/>
                </a:solidFill>
                <a:latin typeface="Times New Roman" panose="02020603050405020304" pitchFamily="18" charset="0"/>
              </a:rPr>
              <a:t> </a:t>
            </a:r>
          </a:p>
          <a:p>
            <a:pPr algn="ctr">
              <a:spcBef>
                <a:spcPct val="50000"/>
              </a:spcBef>
              <a:buClr>
                <a:srgbClr val="FFFFFF"/>
              </a:buClr>
              <a:buSzPct val="100000"/>
              <a:buFont typeface="Arial" panose="020B0604020202020204" pitchFamily="34" charset="0"/>
              <a:buNone/>
            </a:pPr>
            <a:endParaRPr lang="ru-RU" altLang="ru-RU" sz="1125" b="1" dirty="0">
              <a:solidFill>
                <a:schemeClr val="bg1"/>
              </a:solidFill>
              <a:latin typeface="Times New Roman" panose="02020603050405020304" pitchFamily="18" charset="0"/>
            </a:endParaRPr>
          </a:p>
        </p:txBody>
      </p:sp>
      <p:sp>
        <p:nvSpPr>
          <p:cNvPr id="15" name="Text Box 14"/>
          <p:cNvSpPr txBox="1">
            <a:spLocks noChangeArrowheads="1"/>
          </p:cNvSpPr>
          <p:nvPr/>
        </p:nvSpPr>
        <p:spPr bwMode="auto">
          <a:xfrm>
            <a:off x="4800600" y="3943350"/>
            <a:ext cx="1314450" cy="686726"/>
          </a:xfrm>
          <a:prstGeom prst="rect">
            <a:avLst/>
          </a:prstGeom>
          <a:solidFill>
            <a:srgbClr val="CCFFFF"/>
          </a:solidFill>
          <a:ln w="19050">
            <a:solidFill>
              <a:schemeClr val="tx1"/>
            </a:solidFill>
            <a:miter lim="800000"/>
            <a:headEnd/>
            <a:tailEnd/>
          </a:ln>
          <a:effectLst>
            <a:outerShdw dist="107763" dir="18900000" algn="ctr" rotWithShape="0">
              <a:schemeClr val="bg2">
                <a:alpha val="50000"/>
              </a:schemeClr>
            </a:outerShdw>
          </a:effectLst>
        </p:spPr>
        <p:txBody>
          <a:bodyPr>
            <a:spAutoFit/>
          </a:bodyPr>
          <a:lstStyle>
            <a:lvl1pPr>
              <a:spcBef>
                <a:spcPts val="800"/>
              </a:spcBef>
              <a:buClr>
                <a:srgbClr val="99FF99"/>
              </a:buClr>
              <a:buSzPct val="80000"/>
              <a:buFont typeface="Wingdings" panose="05000000000000000000" pitchFamily="2" charset="2"/>
              <a:buChar char=""/>
              <a:defRPr sz="3200">
                <a:solidFill>
                  <a:srgbClr val="FFFFFF"/>
                </a:solidFill>
                <a:latin typeface="Arial" panose="020B0604020202020204" pitchFamily="34" charset="0"/>
                <a:ea typeface="MS Gothic" panose="020B0609070205080204" pitchFamily="49" charset="-128"/>
              </a:defRPr>
            </a:lvl1pPr>
            <a:lvl2pPr marL="742950" indent="-285750">
              <a:spcBef>
                <a:spcPts val="700"/>
              </a:spcBef>
              <a:buClr>
                <a:srgbClr val="CCECFF"/>
              </a:buClr>
              <a:buSzPct val="50000"/>
              <a:buFont typeface="Wingdings" panose="05000000000000000000" pitchFamily="2" charset="2"/>
              <a:buChar char=""/>
              <a:defRPr sz="2800">
                <a:solidFill>
                  <a:srgbClr val="FFFFFF"/>
                </a:solidFill>
                <a:latin typeface="Arial" panose="020B0604020202020204" pitchFamily="34" charset="0"/>
                <a:ea typeface="MS Gothic" panose="020B0609070205080204" pitchFamily="49" charset="-128"/>
              </a:defRPr>
            </a:lvl2pPr>
            <a:lvl3pPr marL="1143000" indent="-228600">
              <a:spcBef>
                <a:spcPts val="600"/>
              </a:spcBef>
              <a:buClr>
                <a:srgbClr val="0088E4"/>
              </a:buClr>
              <a:buSzPct val="100000"/>
              <a:buFont typeface="Arial" panose="020B0604020202020204" pitchFamily="34" charset="0"/>
              <a:buChar char="•"/>
              <a:defRPr sz="2400">
                <a:solidFill>
                  <a:srgbClr val="FFFFFF"/>
                </a:solidFill>
                <a:latin typeface="Arial" panose="020B0604020202020204" pitchFamily="34" charset="0"/>
                <a:ea typeface="MS Gothic" panose="020B0609070205080204" pitchFamily="49" charset="-128"/>
              </a:defRPr>
            </a:lvl3pPr>
            <a:lvl4pPr marL="1600200" indent="-228600">
              <a:spcBef>
                <a:spcPts val="500"/>
              </a:spcBef>
              <a:buClr>
                <a:srgbClr val="AFE1FF"/>
              </a:buClr>
              <a:buSzPct val="50000"/>
              <a:buFont typeface="Wingdings" panose="05000000000000000000" pitchFamily="2" charset="2"/>
              <a:buChar char=""/>
              <a:defRPr sz="2000">
                <a:solidFill>
                  <a:srgbClr val="FFFFFF"/>
                </a:solidFill>
                <a:latin typeface="Arial" panose="020B0604020202020204" pitchFamily="34" charset="0"/>
                <a:ea typeface="MS Gothic" panose="020B0609070205080204" pitchFamily="49" charset="-128"/>
              </a:defRPr>
            </a:lvl4pPr>
            <a:lvl5pPr marL="2057400" indent="-228600">
              <a:spcBef>
                <a:spcPts val="500"/>
              </a:spcBef>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AFE1FF"/>
              </a:buClr>
              <a:buSzPct val="100000"/>
              <a:buFont typeface="Arial" panose="020B0604020202020204" pitchFamily="34" charset="0"/>
              <a:buChar char="•"/>
              <a:defRPr sz="2000">
                <a:solidFill>
                  <a:srgbClr val="FFFFFF"/>
                </a:solidFill>
                <a:latin typeface="Arial" panose="020B0604020202020204" pitchFamily="34" charset="0"/>
                <a:ea typeface="MS Gothic" panose="020B0609070205080204" pitchFamily="49" charset="-128"/>
              </a:defRPr>
            </a:lvl9pPr>
          </a:lstStyle>
          <a:p>
            <a:pPr algn="ctr">
              <a:spcBef>
                <a:spcPct val="50000"/>
              </a:spcBef>
              <a:buClr>
                <a:srgbClr val="FFFFFF"/>
              </a:buClr>
              <a:buSzPct val="100000"/>
              <a:buFont typeface="Arial" panose="020B0604020202020204" pitchFamily="34" charset="0"/>
              <a:buNone/>
            </a:pPr>
            <a:endParaRPr lang="ru-RU" altLang="ru-RU" sz="150" b="1" dirty="0">
              <a:solidFill>
                <a:schemeClr val="bg1"/>
              </a:solidFill>
              <a:latin typeface="Times New Roman" panose="02020603050405020304" pitchFamily="18" charset="0"/>
            </a:endParaRPr>
          </a:p>
          <a:p>
            <a:pPr algn="ctr">
              <a:spcBef>
                <a:spcPct val="50000"/>
              </a:spcBef>
              <a:buClr>
                <a:srgbClr val="FFFFFF"/>
              </a:buClr>
              <a:buSzPct val="100000"/>
              <a:buFont typeface="Arial" panose="020B0604020202020204" pitchFamily="34" charset="0"/>
              <a:buNone/>
            </a:pPr>
            <a:r>
              <a:rPr lang="ru-RU" altLang="ru-RU" sz="1350" b="1" dirty="0">
                <a:solidFill>
                  <a:schemeClr val="tx1"/>
                </a:solidFill>
                <a:latin typeface="Times New Roman" panose="02020603050405020304" pitchFamily="18" charset="0"/>
              </a:rPr>
              <a:t>Заражения</a:t>
            </a:r>
            <a:r>
              <a:rPr lang="ru-RU" altLang="ru-RU" sz="1350" b="1" dirty="0">
                <a:solidFill>
                  <a:srgbClr val="7030A0"/>
                </a:solidFill>
                <a:latin typeface="Times New Roman" panose="02020603050405020304" pitchFamily="18" charset="0"/>
              </a:rPr>
              <a:t> </a:t>
            </a:r>
          </a:p>
          <a:p>
            <a:pPr algn="ctr">
              <a:spcBef>
                <a:spcPct val="50000"/>
              </a:spcBef>
              <a:buClr>
                <a:srgbClr val="FFFFFF"/>
              </a:buClr>
              <a:buSzPct val="100000"/>
              <a:buFont typeface="Arial" panose="020B0604020202020204" pitchFamily="34" charset="0"/>
              <a:buNone/>
            </a:pPr>
            <a:endParaRPr lang="ru-RU" altLang="ru-RU" sz="1125" b="1" dirty="0">
              <a:solidFill>
                <a:schemeClr val="bg1"/>
              </a:solidFill>
              <a:latin typeface="Times New Roman" panose="02020603050405020304" pitchFamily="18" charset="0"/>
            </a:endParaRPr>
          </a:p>
        </p:txBody>
      </p:sp>
      <p:sp>
        <p:nvSpPr>
          <p:cNvPr id="16" name="Line 15"/>
          <p:cNvSpPr>
            <a:spLocks noChangeShapeType="1"/>
          </p:cNvSpPr>
          <p:nvPr/>
        </p:nvSpPr>
        <p:spPr bwMode="auto">
          <a:xfrm flipV="1">
            <a:off x="5086350" y="913209"/>
            <a:ext cx="269174" cy="97274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17" name="Line 16"/>
          <p:cNvSpPr>
            <a:spLocks noChangeShapeType="1"/>
          </p:cNvSpPr>
          <p:nvPr/>
        </p:nvSpPr>
        <p:spPr bwMode="auto">
          <a:xfrm flipV="1">
            <a:off x="5086350" y="1028700"/>
            <a:ext cx="2000250" cy="8572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18" name="Line 17"/>
          <p:cNvSpPr>
            <a:spLocks noChangeShapeType="1"/>
          </p:cNvSpPr>
          <p:nvPr/>
        </p:nvSpPr>
        <p:spPr bwMode="auto">
          <a:xfrm flipV="1">
            <a:off x="5715000" y="1646924"/>
            <a:ext cx="971550" cy="58192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19" name="Line 18"/>
          <p:cNvSpPr>
            <a:spLocks noChangeShapeType="1"/>
          </p:cNvSpPr>
          <p:nvPr/>
        </p:nvSpPr>
        <p:spPr bwMode="auto">
          <a:xfrm>
            <a:off x="5715000" y="2228850"/>
            <a:ext cx="6858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20" name="Line 19"/>
          <p:cNvSpPr>
            <a:spLocks noChangeShapeType="1"/>
          </p:cNvSpPr>
          <p:nvPr/>
        </p:nvSpPr>
        <p:spPr bwMode="auto">
          <a:xfrm>
            <a:off x="5486400" y="2800350"/>
            <a:ext cx="1143000" cy="1143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21" name="Line 20"/>
          <p:cNvSpPr>
            <a:spLocks noChangeShapeType="1"/>
          </p:cNvSpPr>
          <p:nvPr/>
        </p:nvSpPr>
        <p:spPr bwMode="auto">
          <a:xfrm flipH="1">
            <a:off x="3657600" y="3314700"/>
            <a:ext cx="228600" cy="6286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22" name="Line 21"/>
          <p:cNvSpPr>
            <a:spLocks noChangeShapeType="1"/>
          </p:cNvSpPr>
          <p:nvPr/>
        </p:nvSpPr>
        <p:spPr bwMode="auto">
          <a:xfrm>
            <a:off x="5257800" y="3314700"/>
            <a:ext cx="228600" cy="6286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23" name="Line 22"/>
          <p:cNvSpPr>
            <a:spLocks noChangeShapeType="1"/>
          </p:cNvSpPr>
          <p:nvPr/>
        </p:nvSpPr>
        <p:spPr bwMode="auto">
          <a:xfrm flipH="1" flipV="1">
            <a:off x="3657600" y="857250"/>
            <a:ext cx="342900" cy="10287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24" name="Line 23"/>
          <p:cNvSpPr>
            <a:spLocks noChangeShapeType="1"/>
          </p:cNvSpPr>
          <p:nvPr/>
        </p:nvSpPr>
        <p:spPr bwMode="auto">
          <a:xfrm flipH="1" flipV="1">
            <a:off x="1943100" y="1028700"/>
            <a:ext cx="2000250" cy="8572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25" name="Line 24"/>
          <p:cNvSpPr>
            <a:spLocks noChangeShapeType="1"/>
          </p:cNvSpPr>
          <p:nvPr/>
        </p:nvSpPr>
        <p:spPr bwMode="auto">
          <a:xfrm flipH="1" flipV="1">
            <a:off x="2169042" y="1692502"/>
            <a:ext cx="1259958" cy="53634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26" name="Line 25"/>
          <p:cNvSpPr>
            <a:spLocks noChangeShapeType="1"/>
          </p:cNvSpPr>
          <p:nvPr/>
        </p:nvSpPr>
        <p:spPr bwMode="auto">
          <a:xfrm flipH="1">
            <a:off x="2514600" y="2228850"/>
            <a:ext cx="914400" cy="69231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sp>
        <p:nvSpPr>
          <p:cNvPr id="27" name="Line 26"/>
          <p:cNvSpPr>
            <a:spLocks noChangeShapeType="1"/>
          </p:cNvSpPr>
          <p:nvPr/>
        </p:nvSpPr>
        <p:spPr bwMode="auto">
          <a:xfrm flipH="1">
            <a:off x="2514600" y="2800350"/>
            <a:ext cx="1143000" cy="1143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sz="1350"/>
          </a:p>
        </p:txBody>
      </p:sp>
      <p:pic>
        <p:nvPicPr>
          <p:cNvPr id="28" name="Рисунок 2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8444" y="4276287"/>
            <a:ext cx="657006" cy="686966"/>
          </a:xfrm>
          <a:prstGeom prst="rect">
            <a:avLst/>
          </a:prstGeom>
          <a:noFill/>
          <a:ln>
            <a:noFill/>
          </a:ln>
        </p:spPr>
      </p:pic>
    </p:spTree>
    <p:extLst>
      <p:ext uri="{BB962C8B-B14F-4D97-AF65-F5344CB8AC3E}">
        <p14:creationId xmlns:p14="http://schemas.microsoft.com/office/powerpoint/2010/main" val="4268664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nodeType="afterGroup">
                            <p:stCondLst>
                              <p:cond delay="2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childTnLst>
                                </p:cTn>
                              </p:par>
                            </p:childTnLst>
                          </p:cTn>
                        </p:par>
                        <p:par>
                          <p:cTn id="52" fill="hold" nodeType="afterGroup">
                            <p:stCondLst>
                              <p:cond delay="3000"/>
                            </p:stCondLst>
                            <p:childTnLst>
                              <p:par>
                                <p:cTn id="53" presetID="22" presetClass="entr" presetSubtype="1"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childTnLst>
                          </p:cTn>
                        </p:par>
                        <p:par>
                          <p:cTn id="56" fill="hold" nodeType="afterGroup">
                            <p:stCondLst>
                              <p:cond delay="3500"/>
                            </p:stCondLst>
                            <p:childTnLst>
                              <p:par>
                                <p:cTn id="57" presetID="22" presetClass="entr" presetSubtype="1"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par>
                          <p:cTn id="60" fill="hold" nodeType="afterGroup">
                            <p:stCondLst>
                              <p:cond delay="4000"/>
                            </p:stCondLst>
                            <p:childTnLst>
                              <p:par>
                                <p:cTn id="61" presetID="22" presetClass="entr" presetSubtype="1"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up)">
                                      <p:cBhvr>
                                        <p:cTn id="63" dur="500"/>
                                        <p:tgtEl>
                                          <p:spTgt spid="27"/>
                                        </p:tgtEl>
                                      </p:cBhvr>
                                    </p:animEffect>
                                  </p:childTnLst>
                                </p:cTn>
                              </p:par>
                            </p:childTnLst>
                          </p:cTn>
                        </p:par>
                        <p:par>
                          <p:cTn id="64" fill="hold" nodeType="afterGroup">
                            <p:stCondLst>
                              <p:cond delay="4500"/>
                            </p:stCondLst>
                            <p:childTnLst>
                              <p:par>
                                <p:cTn id="65" presetID="22" presetClass="entr" presetSubtype="1"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par>
                          <p:cTn id="68" fill="hold" nodeType="afterGroup">
                            <p:stCondLst>
                              <p:cond delay="5000"/>
                            </p:stCondLst>
                            <p:childTnLst>
                              <p:par>
                                <p:cTn id="69" presetID="22" presetClass="entr" presetSubtype="1"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up)">
                                      <p:cBhvr>
                                        <p:cTn id="71" dur="500"/>
                                        <p:tgtEl>
                                          <p:spTgt spid="21"/>
                                        </p:tgtEl>
                                      </p:cBhvr>
                                    </p:animEffect>
                                  </p:childTnLst>
                                </p:cTn>
                              </p:par>
                            </p:childTnLst>
                          </p:cTn>
                        </p:par>
                        <p:par>
                          <p:cTn id="72" fill="hold" nodeType="afterGroup">
                            <p:stCondLst>
                              <p:cond delay="5500"/>
                            </p:stCondLst>
                            <p:childTnLst>
                              <p:par>
                                <p:cTn id="73" presetID="22" presetClass="entr" presetSubtype="1"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up)">
                                      <p:cBhvr>
                                        <p:cTn id="75" dur="500"/>
                                        <p:tgtEl>
                                          <p:spTgt spid="22"/>
                                        </p:tgtEl>
                                      </p:cBhvr>
                                    </p:animEffect>
                                  </p:childTnLst>
                                </p:cTn>
                              </p:par>
                              <p:par>
                                <p:cTn id="76" presetID="23" presetClass="entr" presetSubtype="16"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500" fill="hold"/>
                                        <p:tgtEl>
                                          <p:spTgt spid="9"/>
                                        </p:tgtEl>
                                        <p:attrNameLst>
                                          <p:attrName>ppt_w</p:attrName>
                                        </p:attrNameLst>
                                      </p:cBhvr>
                                      <p:tavLst>
                                        <p:tav tm="0">
                                          <p:val>
                                            <p:fltVal val="0"/>
                                          </p:val>
                                        </p:tav>
                                        <p:tav tm="100000">
                                          <p:val>
                                            <p:strVal val="#ppt_w"/>
                                          </p:val>
                                        </p:tav>
                                      </p:tavLst>
                                    </p:anim>
                                    <p:anim calcmode="lin" valueType="num">
                                      <p:cBhvr>
                                        <p:cTn id="79" dur="500" fill="hold"/>
                                        <p:tgtEl>
                                          <p:spTgt spid="9"/>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500" fill="hold"/>
                                        <p:tgtEl>
                                          <p:spTgt spid="12"/>
                                        </p:tgtEl>
                                        <p:attrNameLst>
                                          <p:attrName>ppt_w</p:attrName>
                                        </p:attrNameLst>
                                      </p:cBhvr>
                                      <p:tavLst>
                                        <p:tav tm="0">
                                          <p:val>
                                            <p:fltVal val="0"/>
                                          </p:val>
                                        </p:tav>
                                        <p:tav tm="100000">
                                          <p:val>
                                            <p:strVal val="#ppt_w"/>
                                          </p:val>
                                        </p:tav>
                                      </p:tavLst>
                                    </p:anim>
                                    <p:anim calcmode="lin" valueType="num">
                                      <p:cBhvr>
                                        <p:cTn id="83" dur="500" fill="hold"/>
                                        <p:tgtEl>
                                          <p:spTgt spid="12"/>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500" fill="hold"/>
                                        <p:tgtEl>
                                          <p:spTgt spid="10"/>
                                        </p:tgtEl>
                                        <p:attrNameLst>
                                          <p:attrName>ppt_w</p:attrName>
                                        </p:attrNameLst>
                                      </p:cBhvr>
                                      <p:tavLst>
                                        <p:tav tm="0">
                                          <p:val>
                                            <p:fltVal val="0"/>
                                          </p:val>
                                        </p:tav>
                                        <p:tav tm="100000">
                                          <p:val>
                                            <p:strVal val="#ppt_w"/>
                                          </p:val>
                                        </p:tav>
                                      </p:tavLst>
                                    </p:anim>
                                    <p:anim calcmode="lin" valueType="num">
                                      <p:cBhvr>
                                        <p:cTn id="87" dur="500" fill="hold"/>
                                        <p:tgtEl>
                                          <p:spTgt spid="10"/>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500" fill="hold"/>
                                        <p:tgtEl>
                                          <p:spTgt spid="11"/>
                                        </p:tgtEl>
                                        <p:attrNameLst>
                                          <p:attrName>ppt_w</p:attrName>
                                        </p:attrNameLst>
                                      </p:cBhvr>
                                      <p:tavLst>
                                        <p:tav tm="0">
                                          <p:val>
                                            <p:fltVal val="0"/>
                                          </p:val>
                                        </p:tav>
                                        <p:tav tm="100000">
                                          <p:val>
                                            <p:strVal val="#ppt_w"/>
                                          </p:val>
                                        </p:tav>
                                      </p:tavLst>
                                    </p:anim>
                                    <p:anim calcmode="lin" valueType="num">
                                      <p:cBhvr>
                                        <p:cTn id="91" dur="500" fill="hold"/>
                                        <p:tgtEl>
                                          <p:spTgt spid="11"/>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 calcmode="lin" valueType="num">
                                      <p:cBhvr>
                                        <p:cTn id="94" dur="500" fill="hold"/>
                                        <p:tgtEl>
                                          <p:spTgt spid="14"/>
                                        </p:tgtEl>
                                        <p:attrNameLst>
                                          <p:attrName>ppt_w</p:attrName>
                                        </p:attrNameLst>
                                      </p:cBhvr>
                                      <p:tavLst>
                                        <p:tav tm="0">
                                          <p:val>
                                            <p:fltVal val="0"/>
                                          </p:val>
                                        </p:tav>
                                        <p:tav tm="100000">
                                          <p:val>
                                            <p:strVal val="#ppt_w"/>
                                          </p:val>
                                        </p:tav>
                                      </p:tavLst>
                                    </p:anim>
                                    <p:anim calcmode="lin" valueType="num">
                                      <p:cBhvr>
                                        <p:cTn id="95" dur="500" fill="hold"/>
                                        <p:tgtEl>
                                          <p:spTgt spid="14"/>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p:cTn id="98" dur="500" fill="hold"/>
                                        <p:tgtEl>
                                          <p:spTgt spid="15"/>
                                        </p:tgtEl>
                                        <p:attrNameLst>
                                          <p:attrName>ppt_w</p:attrName>
                                        </p:attrNameLst>
                                      </p:cBhvr>
                                      <p:tavLst>
                                        <p:tav tm="0">
                                          <p:val>
                                            <p:fltVal val="0"/>
                                          </p:val>
                                        </p:tav>
                                        <p:tav tm="100000">
                                          <p:val>
                                            <p:strVal val="#ppt_w"/>
                                          </p:val>
                                        </p:tav>
                                      </p:tavLst>
                                    </p:anim>
                                    <p:anim calcmode="lin" valueType="num">
                                      <p:cBhvr>
                                        <p:cTn id="99"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371" y="339502"/>
            <a:ext cx="4411662" cy="1200329"/>
          </a:xfrm>
          <a:prstGeom prst="rect">
            <a:avLst/>
          </a:prstGeom>
          <a:noFill/>
          <a:ln>
            <a:solidFill>
              <a:schemeClr val="accent6">
                <a:lumMod val="50000"/>
              </a:schemeClr>
            </a:solidFill>
          </a:ln>
        </p:spPr>
        <p:txBody>
          <a:bodyPr wrap="square" rtlCol="0" anchor="ctr">
            <a:spAutoFit/>
          </a:bodyPr>
          <a:lstStyle/>
          <a:p>
            <a:pPr algn="ctr"/>
            <a:r>
              <a:rPr lang="ru-RU" altLang="ru-RU" sz="3600" b="1" dirty="0">
                <a:solidFill>
                  <a:srgbClr val="C00000"/>
                </a:solidFill>
              </a:rPr>
              <a:t>ЦЕЛИ ПРОФИЛАКТИКИ</a:t>
            </a:r>
            <a:r>
              <a:rPr lang="ru-RU" altLang="ru-RU" sz="3600" dirty="0">
                <a:solidFill>
                  <a:srgbClr val="C00000"/>
                </a:solidFill>
              </a:rPr>
              <a:t>:</a:t>
            </a:r>
            <a:endParaRPr lang="ru-RU" sz="3600" dirty="0">
              <a:solidFill>
                <a:srgbClr val="C00000"/>
              </a:solidFill>
            </a:endParaRPr>
          </a:p>
        </p:txBody>
      </p:sp>
      <p:sp>
        <p:nvSpPr>
          <p:cNvPr id="3" name="TextBox 2"/>
          <p:cNvSpPr txBox="1"/>
          <p:nvPr/>
        </p:nvSpPr>
        <p:spPr>
          <a:xfrm>
            <a:off x="4860032" y="483518"/>
            <a:ext cx="4104456" cy="4401205"/>
          </a:xfrm>
          <a:prstGeom prst="rect">
            <a:avLst/>
          </a:prstGeom>
          <a:noFill/>
        </p:spPr>
        <p:txBody>
          <a:bodyPr wrap="square" rtlCol="0">
            <a:spAutoFit/>
          </a:bodyPr>
          <a:lstStyle/>
          <a:p>
            <a:r>
              <a:rPr lang="ru-RU" altLang="ru-RU" sz="2800" dirty="0"/>
              <a:t>формирование антитеррористической идеологии  у сотрудников образовательных учреждений и у учащихся (воспитанников) с целью недопущения зарождения террористических </a:t>
            </a:r>
            <a:r>
              <a:rPr lang="ru-RU" altLang="ru-RU" sz="2800" dirty="0" smtClean="0"/>
              <a:t>проявлений</a:t>
            </a:r>
            <a:endParaRPr lang="ru-RU" altLang="ru-RU" sz="2800" dirty="0"/>
          </a:p>
        </p:txBody>
      </p:sp>
      <p:pic>
        <p:nvPicPr>
          <p:cNvPr id="4" name="Рисунок 4" descr="i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371" y="2211710"/>
            <a:ext cx="4411662"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4196" y="4331191"/>
            <a:ext cx="657006" cy="686966"/>
          </a:xfrm>
          <a:prstGeom prst="rect">
            <a:avLst/>
          </a:prstGeom>
          <a:noFill/>
          <a:ln>
            <a:noFill/>
          </a:ln>
        </p:spPr>
      </p:pic>
    </p:spTree>
    <p:extLst>
      <p:ext uri="{BB962C8B-B14F-4D97-AF65-F5344CB8AC3E}">
        <p14:creationId xmlns:p14="http://schemas.microsoft.com/office/powerpoint/2010/main" val="5153671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7494"/>
            <a:ext cx="8784976" cy="830997"/>
          </a:xfrm>
          <a:prstGeom prst="rect">
            <a:avLst/>
          </a:prstGeom>
          <a:noFill/>
        </p:spPr>
        <p:txBody>
          <a:bodyPr wrap="square" rtlCol="0" anchor="ctr">
            <a:spAutoFit/>
          </a:bodyPr>
          <a:lstStyle/>
          <a:p>
            <a:pPr algn="ctr"/>
            <a:r>
              <a:rPr lang="ru-RU" altLang="ru-RU" sz="4800" b="1" dirty="0">
                <a:solidFill>
                  <a:srgbClr val="C00000"/>
                </a:solidFill>
              </a:rPr>
              <a:t>ЗАДАЧИ ПРОФИЛАКТИКИ:</a:t>
            </a:r>
            <a:endParaRPr lang="ru-RU" sz="4800" dirty="0">
              <a:solidFill>
                <a:srgbClr val="C00000"/>
              </a:solidFill>
            </a:endParaRPr>
          </a:p>
        </p:txBody>
      </p:sp>
      <p:sp>
        <p:nvSpPr>
          <p:cNvPr id="3" name="Прямоугольник 2"/>
          <p:cNvSpPr/>
          <p:nvPr/>
        </p:nvSpPr>
        <p:spPr>
          <a:xfrm>
            <a:off x="327189" y="1347614"/>
            <a:ext cx="8640960" cy="3416320"/>
          </a:xfrm>
          <a:prstGeom prst="rect">
            <a:avLst/>
          </a:prstGeom>
        </p:spPr>
        <p:txBody>
          <a:bodyPr wrap="square">
            <a:spAutoFit/>
          </a:bodyPr>
          <a:lstStyle/>
          <a:p>
            <a:pPr marL="342900" indent="-342900">
              <a:spcBef>
                <a:spcPct val="0"/>
              </a:spcBef>
              <a:buFont typeface="+mj-lt"/>
              <a:buAutoNum type="arabicPeriod"/>
            </a:pPr>
            <a:r>
              <a:rPr lang="ru-RU" altLang="ru-RU" sz="2400" dirty="0"/>
              <a:t>выявление причин и условий возникновения терроризма как угрозы безопасности и благоприятствующих его осуществлению;</a:t>
            </a:r>
          </a:p>
          <a:p>
            <a:pPr marL="342900" indent="-342900">
              <a:spcBef>
                <a:spcPct val="0"/>
              </a:spcBef>
              <a:buFont typeface="+mj-lt"/>
              <a:buAutoNum type="arabicPeriod"/>
            </a:pPr>
            <a:r>
              <a:rPr lang="ru-RU" altLang="ru-RU" sz="2400" dirty="0"/>
              <a:t>выработка рекомендаций по ограничению действия и устранению  причин и условий возникновения и распространения терроризма;</a:t>
            </a:r>
          </a:p>
          <a:p>
            <a:pPr marL="342900" indent="-342900">
              <a:spcBef>
                <a:spcPct val="0"/>
              </a:spcBef>
              <a:buFont typeface="+mj-lt"/>
              <a:buAutoNum type="arabicPeriod"/>
            </a:pPr>
            <a:r>
              <a:rPr lang="ru-RU" altLang="ru-RU" sz="2400" dirty="0"/>
              <a:t>осуществление мероприятий по ограничению действия и устранению причин и условий возникновения и распространения терроризма.</a:t>
            </a:r>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7482" y="4314719"/>
            <a:ext cx="657006" cy="686966"/>
          </a:xfrm>
          <a:prstGeom prst="rect">
            <a:avLst/>
          </a:prstGeom>
          <a:noFill/>
          <a:ln>
            <a:noFill/>
          </a:ln>
        </p:spPr>
      </p:pic>
    </p:spTree>
    <p:extLst>
      <p:ext uri="{BB962C8B-B14F-4D97-AF65-F5344CB8AC3E}">
        <p14:creationId xmlns:p14="http://schemas.microsoft.com/office/powerpoint/2010/main" val="22340012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03154"/>
            <a:ext cx="7920880" cy="830997"/>
          </a:xfrm>
          <a:prstGeom prst="rect">
            <a:avLst/>
          </a:prstGeom>
          <a:noFill/>
        </p:spPr>
        <p:txBody>
          <a:bodyPr wrap="square" rtlCol="0" anchor="ctr">
            <a:spAutoFit/>
          </a:bodyPr>
          <a:lstStyle/>
          <a:p>
            <a:pPr algn="ctr"/>
            <a:r>
              <a:rPr lang="ru-RU" altLang="ru-RU" sz="2400" b="1" dirty="0">
                <a:solidFill>
                  <a:srgbClr val="C00000"/>
                </a:solidFill>
                <a:cs typeface="Times New Roman" panose="02020603050405020304" pitchFamily="18" charset="0"/>
              </a:rPr>
              <a:t>ЗАКОНОДАТЕЛЬНОЕ РЕГУЛИРОВАНИЕ ПРОТИВОДЕЙСТВИЯ ТЕРРОРИЗМУ</a:t>
            </a:r>
            <a:endParaRPr lang="ru-RU" sz="2400" dirty="0">
              <a:solidFill>
                <a:srgbClr val="C00000"/>
              </a:solidFill>
            </a:endParaRPr>
          </a:p>
        </p:txBody>
      </p:sp>
      <p:sp>
        <p:nvSpPr>
          <p:cNvPr id="3" name="TextBox 2"/>
          <p:cNvSpPr txBox="1"/>
          <p:nvPr/>
        </p:nvSpPr>
        <p:spPr>
          <a:xfrm>
            <a:off x="154585" y="1131590"/>
            <a:ext cx="8920716" cy="3816429"/>
          </a:xfrm>
          <a:prstGeom prst="rect">
            <a:avLst/>
          </a:prstGeom>
          <a:noFill/>
        </p:spPr>
        <p:txBody>
          <a:bodyPr wrap="square" rtlCol="0">
            <a:spAutoFit/>
          </a:bodyPr>
          <a:lstStyle/>
          <a:p>
            <a:pPr marL="342900" indent="-342900">
              <a:buFont typeface="+mj-lt"/>
              <a:buAutoNum type="arabicPeriod"/>
            </a:pPr>
            <a:r>
              <a:rPr lang="ru-RU" altLang="ru-RU" sz="2200" dirty="0">
                <a:cs typeface="Times New Roman" panose="02020603050405020304" pitchFamily="18" charset="0"/>
              </a:rPr>
              <a:t>Европейская конвенция о пресечении терроризма (Страсбург, 27 января 1977 г.);</a:t>
            </a:r>
          </a:p>
          <a:p>
            <a:pPr marL="342900" indent="-342900">
              <a:buFont typeface="+mj-lt"/>
              <a:buAutoNum type="arabicPeriod"/>
            </a:pPr>
            <a:r>
              <a:rPr lang="ru-RU" altLang="ru-RU" sz="2200" dirty="0">
                <a:cs typeface="Times New Roman" panose="02020603050405020304" pitchFamily="18" charset="0"/>
              </a:rPr>
              <a:t>Международная конвенция о борьбе с захватом заложников (резолюция Генеральной Ассамблеи ООН, 17 декабря 1979 г.);</a:t>
            </a:r>
          </a:p>
          <a:p>
            <a:pPr marL="342900" indent="-342900">
              <a:buFont typeface="+mj-lt"/>
              <a:buAutoNum type="arabicPeriod"/>
            </a:pPr>
            <a:r>
              <a:rPr lang="ru-RU" altLang="ru-RU" sz="2200" dirty="0">
                <a:cs typeface="Times New Roman" panose="02020603050405020304" pitchFamily="18" charset="0"/>
              </a:rPr>
              <a:t>Уголовный кодекс РФ от 13.06.1996 г.</a:t>
            </a:r>
          </a:p>
          <a:p>
            <a:pPr marL="342900" indent="-342900">
              <a:buFont typeface="+mj-lt"/>
              <a:buAutoNum type="arabicPeriod"/>
            </a:pPr>
            <a:r>
              <a:rPr lang="ru-RU" altLang="ru-RU" sz="2200" dirty="0">
                <a:cs typeface="Times New Roman" panose="02020603050405020304" pitchFamily="18" charset="0"/>
              </a:rPr>
              <a:t>Федеральный закон «О противодействии легализации (отмыванию)  доходов, полученных преступных путем, и финансированию терроризма» от 07.08.2001 г.</a:t>
            </a:r>
          </a:p>
          <a:p>
            <a:pPr marL="342900" indent="-342900">
              <a:buFont typeface="+mj-lt"/>
              <a:buAutoNum type="arabicPeriod"/>
            </a:pPr>
            <a:r>
              <a:rPr lang="ru-RU" altLang="ru-RU" sz="2200" dirty="0">
                <a:cs typeface="Times New Roman" panose="02020603050405020304" pitchFamily="18" charset="0"/>
              </a:rPr>
              <a:t>Федеральный закон «О противодействии экстремистской деятельности» от 25.07.2002 г.</a:t>
            </a:r>
          </a:p>
          <a:p>
            <a:pPr marL="342900" indent="-342900">
              <a:buFont typeface="+mj-lt"/>
              <a:buAutoNum type="arabicPeriod"/>
            </a:pPr>
            <a:r>
              <a:rPr lang="ru-RU" altLang="ru-RU" sz="2200" dirty="0">
                <a:cs typeface="Times New Roman" panose="02020603050405020304" pitchFamily="18" charset="0"/>
              </a:rPr>
              <a:t>Федеральный закон «О противодействии терроризму» от 06.03.2006 г</a:t>
            </a:r>
            <a:r>
              <a:rPr lang="ru-RU" altLang="ru-RU" sz="2200" dirty="0" smtClean="0">
                <a:cs typeface="Times New Roman" panose="02020603050405020304" pitchFamily="18" charset="0"/>
              </a:rPr>
              <a:t>.</a:t>
            </a:r>
            <a:endParaRPr lang="ru-RU" altLang="ru-RU" sz="2200" dirty="0">
              <a:cs typeface="Times New Roman" panose="02020603050405020304" pitchFamily="18" charset="0"/>
            </a:endParaRPr>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585" y="175169"/>
            <a:ext cx="657006" cy="686966"/>
          </a:xfrm>
          <a:prstGeom prst="rect">
            <a:avLst/>
          </a:prstGeom>
          <a:noFill/>
          <a:ln>
            <a:noFill/>
          </a:ln>
        </p:spPr>
      </p:pic>
    </p:spTree>
    <p:extLst>
      <p:ext uri="{BB962C8B-B14F-4D97-AF65-F5344CB8AC3E}">
        <p14:creationId xmlns:p14="http://schemas.microsoft.com/office/powerpoint/2010/main" val="29170032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21328"/>
            <a:ext cx="8784976" cy="461665"/>
          </a:xfrm>
          <a:prstGeom prst="rect">
            <a:avLst/>
          </a:prstGeom>
          <a:noFill/>
        </p:spPr>
        <p:txBody>
          <a:bodyPr wrap="square" rtlCol="0" anchor="ctr">
            <a:spAutoFit/>
          </a:bodyPr>
          <a:lstStyle/>
          <a:p>
            <a:pPr algn="ctr"/>
            <a:r>
              <a:rPr lang="ru-RU" altLang="ru-RU" sz="2400" b="1" dirty="0">
                <a:solidFill>
                  <a:srgbClr val="C00000"/>
                </a:solidFill>
                <a:cs typeface="Times New Roman" panose="02020603050405020304" pitchFamily="18" charset="0"/>
              </a:rPr>
              <a:t>УГОЛОВНЫЙ КОДЕКС  РОССИЙСКОЙ ФЕДЕРАЦИИ</a:t>
            </a:r>
            <a:endParaRPr lang="ru-RU" sz="2400" dirty="0">
              <a:solidFill>
                <a:srgbClr val="C00000"/>
              </a:solidFill>
            </a:endParaRPr>
          </a:p>
        </p:txBody>
      </p:sp>
      <p:sp>
        <p:nvSpPr>
          <p:cNvPr id="3" name="TextBox 2"/>
          <p:cNvSpPr txBox="1"/>
          <p:nvPr/>
        </p:nvSpPr>
        <p:spPr>
          <a:xfrm>
            <a:off x="179512" y="915566"/>
            <a:ext cx="8712968" cy="4062651"/>
          </a:xfrm>
          <a:prstGeom prst="rect">
            <a:avLst/>
          </a:prstGeom>
          <a:noFill/>
        </p:spPr>
        <p:txBody>
          <a:bodyPr wrap="square" rtlCol="0">
            <a:spAutoFit/>
          </a:bodyPr>
          <a:lstStyle/>
          <a:p>
            <a:pPr algn="ctr"/>
            <a:r>
              <a:rPr lang="ru-RU" altLang="ru-RU" sz="2400" b="1" dirty="0"/>
              <a:t>Статья 205. Террористический акт</a:t>
            </a:r>
          </a:p>
          <a:p>
            <a:r>
              <a:rPr lang="ru-RU" altLang="ru-RU" dirty="0"/>
              <a:t>1. Совершение взрыва, поджога или иных действий, устрашающих население и создающих опасность гибели человека, причинения значительного имущественного ущерба либо наступления иных тяжких последствий, в целях воздействия на принятие решения органами власти или международными организациями, а также угроза совершения указанных действий в тех же целях </a:t>
            </a:r>
            <a:r>
              <a:rPr lang="ru-RU" altLang="ru-RU" dirty="0" smtClean="0"/>
              <a:t>- </a:t>
            </a:r>
            <a:r>
              <a:rPr lang="ru-RU" altLang="ru-RU" b="1" dirty="0" smtClean="0">
                <a:solidFill>
                  <a:srgbClr val="FF0000"/>
                </a:solidFill>
              </a:rPr>
              <a:t>наказываются </a:t>
            </a:r>
            <a:r>
              <a:rPr lang="ru-RU" altLang="ru-RU" b="1" dirty="0">
                <a:solidFill>
                  <a:srgbClr val="FF0000"/>
                </a:solidFill>
              </a:rPr>
              <a:t>лишением свободы на срок от восьми до пятнадцати лет</a:t>
            </a:r>
          </a:p>
          <a:p>
            <a:r>
              <a:rPr lang="ru-RU" altLang="ru-RU" dirty="0"/>
              <a:t>2. Те же деяния:</a:t>
            </a:r>
          </a:p>
          <a:p>
            <a:r>
              <a:rPr lang="ru-RU" altLang="ru-RU" dirty="0"/>
              <a:t>а) совершенные группой лиц по предварительному сговору или организованной группой;</a:t>
            </a:r>
          </a:p>
          <a:p>
            <a:r>
              <a:rPr lang="ru-RU" altLang="ru-RU" dirty="0"/>
              <a:t>б) повлекшие по неосторожности смерть человека;</a:t>
            </a:r>
          </a:p>
          <a:p>
            <a:r>
              <a:rPr lang="ru-RU" altLang="ru-RU" dirty="0"/>
              <a:t>в) повлекшие причинение значительного имущественного ущерба либо наступление иных тяжких последствий, </a:t>
            </a:r>
            <a:r>
              <a:rPr lang="ru-RU" altLang="ru-RU" dirty="0" smtClean="0"/>
              <a:t>- </a:t>
            </a:r>
            <a:r>
              <a:rPr lang="ru-RU" altLang="ru-RU" b="1" dirty="0" smtClean="0">
                <a:solidFill>
                  <a:srgbClr val="FF0000"/>
                </a:solidFill>
              </a:rPr>
              <a:t>наказываются </a:t>
            </a:r>
            <a:r>
              <a:rPr lang="ru-RU" altLang="ru-RU" b="1" dirty="0">
                <a:solidFill>
                  <a:srgbClr val="FF0000"/>
                </a:solidFill>
              </a:rPr>
              <a:t>лишением свободы на срок от десяти до двадцати лет с ограничением свободы на срок от одного года до двух лет</a:t>
            </a:r>
            <a:r>
              <a:rPr lang="ru-RU" altLang="ru-RU" b="1" dirty="0" smtClean="0">
                <a:solidFill>
                  <a:srgbClr val="FF0000"/>
                </a:solidFill>
              </a:rPr>
              <a:t>.</a:t>
            </a:r>
            <a:endParaRPr lang="ru-RU" altLang="ru-RU" b="1" dirty="0">
              <a:solidFill>
                <a:srgbClr val="FF0000"/>
              </a:solidFill>
            </a:endParaRPr>
          </a:p>
        </p:txBody>
      </p:sp>
    </p:spTree>
    <p:extLst>
      <p:ext uri="{BB962C8B-B14F-4D97-AF65-F5344CB8AC3E}">
        <p14:creationId xmlns:p14="http://schemas.microsoft.com/office/powerpoint/2010/main" val="1584759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7904" y="195486"/>
            <a:ext cx="5328592" cy="4739759"/>
          </a:xfrm>
          <a:prstGeom prst="rect">
            <a:avLst/>
          </a:prstGeom>
          <a:noFill/>
        </p:spPr>
        <p:txBody>
          <a:bodyPr wrap="square" rtlCol="0">
            <a:spAutoFit/>
          </a:bodyPr>
          <a:lstStyle/>
          <a:p>
            <a:pPr algn="ctr">
              <a:buFont typeface="Arial" panose="020B0604020202020204" pitchFamily="34" charset="0"/>
              <a:buNone/>
              <a:defRPr/>
            </a:pPr>
            <a:r>
              <a:rPr lang="ru-RU" sz="1600" b="1" spc="-80" dirty="0">
                <a:cs typeface="Arial" pitchFamily="34" charset="0"/>
              </a:rPr>
              <a:t>СТАТЬЯ 207. ЗАВЕДОМО ЛОЖНОЕ СООБЩЕНИЕ ОБ АКТЕ ТЕРРОРИЗМА</a:t>
            </a:r>
            <a:endParaRPr lang="ru-RU" sz="1600" spc="-80" dirty="0">
              <a:cs typeface="Arial" pitchFamily="34" charset="0"/>
            </a:endParaRPr>
          </a:p>
          <a:p>
            <a:pPr>
              <a:defRPr/>
            </a:pPr>
            <a:r>
              <a:rPr lang="ru-RU" spc="-80" dirty="0">
                <a:cs typeface="Arial" pitchFamily="34" charset="0"/>
              </a:rPr>
              <a:t>Заведомо ложное сообщение о готовящихся взрыве, поджоге или иных действиях, создающих опасность гибели людей, причинения значительного имущественного ущерба либо наступления иных общественно опасных последствий, -</a:t>
            </a:r>
          </a:p>
          <a:p>
            <a:pPr>
              <a:defRPr/>
            </a:pPr>
            <a:r>
              <a:rPr lang="ru-RU" b="1" spc="-80" dirty="0">
                <a:solidFill>
                  <a:srgbClr val="FF0000"/>
                </a:solidFill>
                <a:cs typeface="Arial" pitchFamily="34" charset="0"/>
              </a:rPr>
              <a:t>наказывается штрафом в размере до двухсот тысяч рублей или в размере заработной платы или иного дохода осужденного за период до восемнадцати месяцев, либо обязательными работами на срок до четырехсот восьмидесяти часов, либо исправительными работами на срок от одного года до двух лет, либо ограничением свободы на срок до трех лет, либо принудительными работами на срок до трех лет, либо арестом на срок от трех до шести месяцев, либо лишением свободы на срок до трех лет</a:t>
            </a:r>
            <a:r>
              <a:rPr lang="ru-RU" b="1" spc="-80" dirty="0" smtClean="0">
                <a:solidFill>
                  <a:srgbClr val="FF0000"/>
                </a:solidFill>
                <a:cs typeface="Arial" pitchFamily="34" charset="0"/>
              </a:rPr>
              <a:t>.</a:t>
            </a:r>
            <a:endParaRPr lang="ru-RU" b="1" spc="-80" dirty="0">
              <a:solidFill>
                <a:srgbClr val="FF0000"/>
              </a:solidFill>
              <a:cs typeface="Arial" pitchFamily="34" charset="0"/>
            </a:endParaRPr>
          </a:p>
        </p:txBody>
      </p:sp>
      <p:pic>
        <p:nvPicPr>
          <p:cNvPr id="4" name="Рисунок 4" descr="images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9542"/>
            <a:ext cx="3312368" cy="432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4952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95486"/>
            <a:ext cx="8640960" cy="646331"/>
          </a:xfrm>
          <a:prstGeom prst="rect">
            <a:avLst/>
          </a:prstGeom>
          <a:noFill/>
        </p:spPr>
        <p:txBody>
          <a:bodyPr wrap="square" rtlCol="0" anchor="ctr">
            <a:spAutoFit/>
          </a:bodyPr>
          <a:lstStyle/>
          <a:p>
            <a:pPr algn="ctr"/>
            <a:r>
              <a:rPr lang="ru-RU" b="1" spc="-70" dirty="0">
                <a:solidFill>
                  <a:srgbClr val="C00000"/>
                </a:solidFill>
                <a:cs typeface="Times New Roman" pitchFamily="18" charset="0"/>
              </a:rPr>
              <a:t>МЕТОДИЧЕСКИЕ РЕКОМЕНДАЦИИ ПО ОРГАНИЗАЦИИ МЕРОПРИЯТИЙ В ЦЕЛЯХ ПРОФИЛАКТИКИ ТЕРРОРИЗМА</a:t>
            </a:r>
            <a:endParaRPr lang="ru-RU" dirty="0">
              <a:solidFill>
                <a:srgbClr val="C00000"/>
              </a:solidFill>
            </a:endParaRPr>
          </a:p>
        </p:txBody>
      </p:sp>
      <p:sp>
        <p:nvSpPr>
          <p:cNvPr id="3" name="TextBox 2"/>
          <p:cNvSpPr txBox="1"/>
          <p:nvPr/>
        </p:nvSpPr>
        <p:spPr>
          <a:xfrm>
            <a:off x="323528" y="936469"/>
            <a:ext cx="8568952" cy="3785652"/>
          </a:xfrm>
          <a:prstGeom prst="rect">
            <a:avLst/>
          </a:prstGeom>
          <a:noFill/>
        </p:spPr>
        <p:txBody>
          <a:bodyPr wrap="square" rtlCol="0" anchor="ctr">
            <a:spAutoFit/>
          </a:bodyPr>
          <a:lstStyle/>
          <a:p>
            <a:pPr marL="36000">
              <a:spcBef>
                <a:spcPts val="0"/>
              </a:spcBef>
              <a:defRPr/>
            </a:pPr>
            <a:r>
              <a:rPr lang="x-none" sz="1600" dirty="0">
                <a:cs typeface="Times New Roman" panose="02020603050405020304" pitchFamily="18" charset="0"/>
              </a:rPr>
              <a:t>Для противодействия негативным тенденциям </a:t>
            </a:r>
            <a:r>
              <a:rPr lang="ru-RU" sz="1600" dirty="0">
                <a:cs typeface="Times New Roman" panose="02020603050405020304" pitchFamily="18" charset="0"/>
              </a:rPr>
              <a:t>сотрудники </a:t>
            </a:r>
            <a:r>
              <a:rPr lang="ru-RU" sz="1600" dirty="0" smtClean="0">
                <a:cs typeface="Times New Roman" panose="02020603050405020304" pitchFamily="18" charset="0"/>
              </a:rPr>
              <a:t>Колледжа обязаны</a:t>
            </a:r>
            <a:r>
              <a:rPr lang="x-none" sz="1600" dirty="0" smtClean="0">
                <a:cs typeface="Times New Roman" panose="02020603050405020304" pitchFamily="18" charset="0"/>
              </a:rPr>
              <a:t> </a:t>
            </a:r>
            <a:r>
              <a:rPr lang="x-none" sz="1600" dirty="0">
                <a:cs typeface="Times New Roman" panose="02020603050405020304" pitchFamily="18" charset="0"/>
              </a:rPr>
              <a:t>сосредоточить свои усилия на работе по следующим</a:t>
            </a:r>
            <a:r>
              <a:rPr lang="ru-RU" sz="1600" dirty="0">
                <a:cs typeface="Times New Roman" panose="02020603050405020304" pitchFamily="18" charset="0"/>
              </a:rPr>
              <a:t> базовым</a:t>
            </a:r>
            <a:r>
              <a:rPr lang="x-none" sz="1600" dirty="0">
                <a:cs typeface="Times New Roman" panose="02020603050405020304" pitchFamily="18" charset="0"/>
              </a:rPr>
              <a:t> направлениям:</a:t>
            </a:r>
            <a:endParaRPr lang="ru-RU" sz="1600" dirty="0">
              <a:cs typeface="Times New Roman" panose="02020603050405020304" pitchFamily="18" charset="0"/>
            </a:endParaRPr>
          </a:p>
          <a:p>
            <a:pPr marL="378900" indent="-342900">
              <a:spcBef>
                <a:spcPts val="0"/>
              </a:spcBef>
              <a:buFont typeface="+mj-lt"/>
              <a:buAutoNum type="arabicParenR"/>
              <a:defRPr/>
            </a:pPr>
            <a:r>
              <a:rPr lang="x-none" sz="1600" b="1" dirty="0">
                <a:cs typeface="Times New Roman" panose="02020603050405020304" pitchFamily="18" charset="0"/>
              </a:rPr>
              <a:t>информационно-аналитическое обеспечение </a:t>
            </a:r>
            <a:r>
              <a:rPr lang="x-none" sz="1600" dirty="0">
                <a:cs typeface="Times New Roman" panose="02020603050405020304" pitchFamily="18" charset="0"/>
              </a:rPr>
              <a:t>противодействия терроризму и экстремизму (выпуск всевозможных памяток, брошюр, обращений, </a:t>
            </a:r>
            <a:r>
              <a:rPr lang="ru-RU" sz="1600" dirty="0">
                <a:cs typeface="Times New Roman" panose="02020603050405020304" pitchFamily="18" charset="0"/>
              </a:rPr>
              <a:t>применение в образовательных процессах</a:t>
            </a:r>
            <a:r>
              <a:rPr lang="x-none" sz="1600" dirty="0">
                <a:cs typeface="Times New Roman" panose="02020603050405020304" pitchFamily="18" charset="0"/>
              </a:rPr>
              <a:t> тематических документальных фильмов и видеороликов и т.д.);</a:t>
            </a:r>
            <a:endParaRPr lang="ru-RU" sz="1600" dirty="0">
              <a:cs typeface="Times New Roman" panose="02020603050405020304" pitchFamily="18" charset="0"/>
            </a:endParaRPr>
          </a:p>
          <a:p>
            <a:pPr marL="378900" indent="-342900">
              <a:spcBef>
                <a:spcPts val="0"/>
              </a:spcBef>
              <a:buFont typeface="+mj-lt"/>
              <a:buAutoNum type="arabicParenR"/>
              <a:defRPr/>
            </a:pPr>
            <a:r>
              <a:rPr lang="x-none" sz="1600" b="1" dirty="0">
                <a:cs typeface="Times New Roman" panose="02020603050405020304" pitchFamily="18" charset="0"/>
              </a:rPr>
              <a:t>пропагандистское обеспечение </a:t>
            </a:r>
            <a:r>
              <a:rPr lang="x-none" sz="1600" dirty="0">
                <a:cs typeface="Times New Roman" panose="02020603050405020304" pitchFamily="18" charset="0"/>
              </a:rPr>
              <a:t>(своевременное доведение </a:t>
            </a:r>
            <a:r>
              <a:rPr lang="ru-RU" sz="1600" dirty="0">
                <a:cs typeface="Times New Roman" panose="02020603050405020304" pitchFamily="18" charset="0"/>
              </a:rPr>
              <a:t>до учащихся </a:t>
            </a:r>
            <a:r>
              <a:rPr lang="ru-RU" sz="1600" dirty="0" smtClean="0">
                <a:cs typeface="Times New Roman" panose="02020603050405020304" pitchFamily="18" charset="0"/>
              </a:rPr>
              <a:t>Колледжа </a:t>
            </a:r>
            <a:r>
              <a:rPr lang="x-none" sz="1600" dirty="0" smtClean="0">
                <a:cs typeface="Times New Roman" panose="02020603050405020304" pitchFamily="18" charset="0"/>
              </a:rPr>
              <a:t>информации </a:t>
            </a:r>
            <a:r>
              <a:rPr lang="x-none" sz="1600" dirty="0">
                <a:cs typeface="Times New Roman" panose="02020603050405020304" pitchFamily="18" charset="0"/>
              </a:rPr>
              <a:t>о</a:t>
            </a:r>
            <a:r>
              <a:rPr lang="ru-RU" sz="1600" dirty="0">
                <a:cs typeface="Times New Roman" panose="02020603050405020304" pitchFamily="18" charset="0"/>
              </a:rPr>
              <a:t>б основах противодействии террористически проявлениям</a:t>
            </a:r>
            <a:r>
              <a:rPr lang="x-none" sz="1600" dirty="0">
                <a:cs typeface="Times New Roman" panose="02020603050405020304" pitchFamily="18" charset="0"/>
              </a:rPr>
              <a:t>);</a:t>
            </a:r>
            <a:endParaRPr lang="ru-RU" sz="1600" dirty="0">
              <a:cs typeface="Times New Roman" panose="02020603050405020304" pitchFamily="18" charset="0"/>
            </a:endParaRPr>
          </a:p>
          <a:p>
            <a:pPr marL="378900" indent="-342900">
              <a:spcBef>
                <a:spcPts val="0"/>
              </a:spcBef>
              <a:buFont typeface="+mj-lt"/>
              <a:buAutoNum type="arabicParenR"/>
              <a:defRPr/>
            </a:pPr>
            <a:r>
              <a:rPr lang="x-none" sz="1600" b="1" dirty="0">
                <a:cs typeface="Times New Roman" panose="02020603050405020304" pitchFamily="18" charset="0"/>
              </a:rPr>
              <a:t>идеологическое </a:t>
            </a:r>
            <a:r>
              <a:rPr lang="ru-RU" sz="1600" b="1" dirty="0" smtClean="0">
                <a:cs typeface="Times New Roman" panose="02020603050405020304" pitchFamily="18" charset="0"/>
              </a:rPr>
              <a:t>обеспечение </a:t>
            </a:r>
            <a:r>
              <a:rPr lang="x-none" sz="1600" dirty="0" smtClean="0">
                <a:cs typeface="Times New Roman" panose="02020603050405020304" pitchFamily="18" charset="0"/>
              </a:rPr>
              <a:t>(формирование </a:t>
            </a:r>
            <a:r>
              <a:rPr lang="x-none" sz="1600" dirty="0">
                <a:cs typeface="Times New Roman" panose="02020603050405020304" pitchFamily="18" charset="0"/>
              </a:rPr>
              <a:t>религиозной и межнациональной терпимости, патриотизма, здорового образа жизни, приоритетов общечеловеческих ценностей</a:t>
            </a:r>
            <a:r>
              <a:rPr lang="ru-RU" sz="1600" dirty="0">
                <a:cs typeface="Times New Roman" panose="02020603050405020304" pitchFamily="18" charset="0"/>
              </a:rPr>
              <a:t> среди учащихся </a:t>
            </a:r>
            <a:r>
              <a:rPr lang="ru-RU" sz="1600" dirty="0" smtClean="0">
                <a:cs typeface="Times New Roman" panose="02020603050405020304" pitchFamily="18" charset="0"/>
              </a:rPr>
              <a:t>Колледжа </a:t>
            </a:r>
            <a:r>
              <a:rPr lang="x-none" sz="1600" dirty="0" smtClean="0">
                <a:cs typeface="Times New Roman" panose="02020603050405020304" pitchFamily="18" charset="0"/>
              </a:rPr>
              <a:t>и </a:t>
            </a:r>
            <a:r>
              <a:rPr lang="x-none" sz="1600" dirty="0">
                <a:cs typeface="Times New Roman" panose="02020603050405020304" pitchFamily="18" charset="0"/>
              </a:rPr>
              <a:t>т.д.);</a:t>
            </a:r>
            <a:endParaRPr lang="ru-RU" sz="1600" dirty="0">
              <a:cs typeface="Times New Roman" panose="02020603050405020304" pitchFamily="18" charset="0"/>
            </a:endParaRPr>
          </a:p>
          <a:p>
            <a:pPr marL="378900" indent="-342900">
              <a:spcBef>
                <a:spcPts val="0"/>
              </a:spcBef>
              <a:buFont typeface="+mj-lt"/>
              <a:buAutoNum type="arabicParenR"/>
              <a:defRPr/>
            </a:pPr>
            <a:r>
              <a:rPr lang="x-none" sz="1600" b="1" dirty="0">
                <a:cs typeface="Times New Roman" panose="02020603050405020304" pitchFamily="18" charset="0"/>
              </a:rPr>
              <a:t>образовательное </a:t>
            </a:r>
            <a:r>
              <a:rPr lang="ru-RU" sz="1600" b="1" dirty="0" smtClean="0">
                <a:cs typeface="Times New Roman" panose="02020603050405020304" pitchFamily="18" charset="0"/>
              </a:rPr>
              <a:t>обеспечение</a:t>
            </a:r>
            <a:r>
              <a:rPr lang="x-none" sz="1600" b="1" dirty="0" smtClean="0">
                <a:cs typeface="Times New Roman" panose="02020603050405020304" pitchFamily="18" charset="0"/>
              </a:rPr>
              <a:t> </a:t>
            </a:r>
            <a:r>
              <a:rPr lang="x-none" sz="1600" dirty="0">
                <a:cs typeface="Times New Roman" panose="02020603050405020304" pitchFamily="18" charset="0"/>
              </a:rPr>
              <a:t>(создание </a:t>
            </a:r>
            <a:r>
              <a:rPr lang="ru-RU" sz="1600" dirty="0">
                <a:cs typeface="Times New Roman" panose="02020603050405020304" pitchFamily="18" charset="0"/>
              </a:rPr>
              <a:t>спецкурсов, посвященных противодействию терроризму, равно как и внедрение в действующие образовательные программы дополнительных тем, посвященных предупреждению и пресечению террористических проявлений</a:t>
            </a:r>
            <a:r>
              <a:rPr lang="ru-RU" sz="1600" dirty="0" smtClean="0">
                <a:cs typeface="Times New Roman" panose="02020603050405020304" pitchFamily="18" charset="0"/>
              </a:rPr>
              <a:t>).</a:t>
            </a:r>
            <a:endParaRPr lang="ru-RU" sz="1600" dirty="0">
              <a:cs typeface="Times New Roman" panose="02020603050405020304" pitchFamily="18" charset="0"/>
            </a:endParaRPr>
          </a:p>
        </p:txBody>
      </p:sp>
    </p:spTree>
    <p:extLst>
      <p:ext uri="{BB962C8B-B14F-4D97-AF65-F5344CB8AC3E}">
        <p14:creationId xmlns:p14="http://schemas.microsoft.com/office/powerpoint/2010/main" val="19459795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95486"/>
            <a:ext cx="8424936" cy="461665"/>
          </a:xfrm>
          <a:prstGeom prst="rect">
            <a:avLst/>
          </a:prstGeom>
          <a:noFill/>
        </p:spPr>
        <p:txBody>
          <a:bodyPr wrap="square" rtlCol="0" anchor="ctr">
            <a:spAutoFit/>
          </a:bodyPr>
          <a:lstStyle/>
          <a:p>
            <a:pPr algn="ctr"/>
            <a:r>
              <a:rPr lang="ru-RU" altLang="ru-RU" sz="2400" b="1" dirty="0" smtClean="0">
                <a:solidFill>
                  <a:srgbClr val="C00000"/>
                </a:solidFill>
              </a:rPr>
              <a:t>ЦЕЛЬ МЕТОДИКИ ЗАКЛЮЧАЕТСЯ В СЛЕДУЮЩЕМ</a:t>
            </a:r>
            <a:r>
              <a:rPr lang="ru-RU" altLang="ru-RU" sz="2400" dirty="0" smtClean="0">
                <a:solidFill>
                  <a:srgbClr val="C00000"/>
                </a:solidFill>
              </a:rPr>
              <a:t>:</a:t>
            </a:r>
            <a:endParaRPr lang="ru-RU" altLang="ru-RU" sz="2400" dirty="0">
              <a:solidFill>
                <a:srgbClr val="C00000"/>
              </a:solidFill>
            </a:endParaRPr>
          </a:p>
        </p:txBody>
      </p:sp>
      <p:sp>
        <p:nvSpPr>
          <p:cNvPr id="3" name="TextBox 2"/>
          <p:cNvSpPr txBox="1"/>
          <p:nvPr/>
        </p:nvSpPr>
        <p:spPr>
          <a:xfrm>
            <a:off x="395536" y="915567"/>
            <a:ext cx="8424936" cy="3970318"/>
          </a:xfrm>
          <a:prstGeom prst="rect">
            <a:avLst/>
          </a:prstGeom>
          <a:noFill/>
        </p:spPr>
        <p:txBody>
          <a:bodyPr wrap="square" rtlCol="0">
            <a:spAutoFit/>
          </a:bodyPr>
          <a:lstStyle/>
          <a:p>
            <a:pPr marL="342900" indent="-342900" algn="just">
              <a:buFont typeface="+mj-lt"/>
              <a:buAutoNum type="arabicPeriod"/>
            </a:pPr>
            <a:r>
              <a:rPr lang="ru-RU" altLang="ru-RU" sz="2800" dirty="0"/>
              <a:t>развитие эмпатических способностей у педагогов, </a:t>
            </a:r>
            <a:r>
              <a:rPr lang="ru-RU" altLang="ru-RU" sz="2800" dirty="0" smtClean="0"/>
              <a:t>студентов Колледжа </a:t>
            </a:r>
            <a:r>
              <a:rPr lang="ru-RU" altLang="ru-RU" sz="2800" dirty="0"/>
              <a:t>и родителей; </a:t>
            </a:r>
          </a:p>
          <a:p>
            <a:pPr marL="342900" indent="-342900" algn="just">
              <a:buFont typeface="+mj-lt"/>
              <a:buAutoNum type="arabicPeriod"/>
            </a:pPr>
            <a:r>
              <a:rPr lang="ru-RU" altLang="ru-RU" sz="2800" dirty="0"/>
              <a:t>воспитание терпимости к инакомыслию;</a:t>
            </a:r>
          </a:p>
          <a:p>
            <a:pPr marL="342900" indent="-342900" algn="just">
              <a:buFont typeface="+mj-lt"/>
              <a:buAutoNum type="arabicPeriod"/>
            </a:pPr>
            <a:r>
              <a:rPr lang="ru-RU" altLang="ru-RU" sz="2800" dirty="0"/>
              <a:t>развитие коммуникативных способностей как основного признака личности, обладающей толерантным сознанием;</a:t>
            </a:r>
          </a:p>
          <a:p>
            <a:pPr marL="342900" indent="-342900" algn="just">
              <a:buFont typeface="+mj-lt"/>
              <a:buAutoNum type="arabicPeriod"/>
            </a:pPr>
            <a:r>
              <a:rPr lang="ru-RU" altLang="ru-RU" sz="2800" dirty="0"/>
              <a:t>воспитание у студентов Колледжа </a:t>
            </a:r>
            <a:r>
              <a:rPr lang="ru-RU" altLang="ru-RU" sz="2800" dirty="0" smtClean="0"/>
              <a:t>неприятия </a:t>
            </a:r>
            <a:r>
              <a:rPr lang="ru-RU" altLang="ru-RU" sz="2800" dirty="0"/>
              <a:t>к проявлению жестокости, насилия к природе, людям, ко всему окружающему миру</a:t>
            </a:r>
            <a:r>
              <a:rPr lang="ru-RU" altLang="ru-RU" sz="2800" dirty="0" smtClean="0"/>
              <a:t>.</a:t>
            </a:r>
            <a:endParaRPr lang="ru-RU" altLang="ru-RU" sz="2800" dirty="0"/>
          </a:p>
        </p:txBody>
      </p:sp>
    </p:spTree>
    <p:extLst>
      <p:ext uri="{BB962C8B-B14F-4D97-AF65-F5344CB8AC3E}">
        <p14:creationId xmlns:p14="http://schemas.microsoft.com/office/powerpoint/2010/main" val="33287902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6987"/>
            <a:ext cx="8208912" cy="1200329"/>
          </a:xfrm>
          <a:prstGeom prst="rect">
            <a:avLst/>
          </a:prstGeom>
          <a:noFill/>
        </p:spPr>
        <p:txBody>
          <a:bodyPr wrap="square" rtlCol="0" anchor="ctr">
            <a:spAutoFit/>
          </a:bodyPr>
          <a:lstStyle/>
          <a:p>
            <a:pPr algn="ctr"/>
            <a:r>
              <a:rPr lang="ru-RU" altLang="ru-RU" b="1" dirty="0">
                <a:solidFill>
                  <a:srgbClr val="C00000"/>
                </a:solidFill>
              </a:rPr>
              <a:t>ПЕРЕЧЕНЬ РЕКОМЕНДАЦИЙ ДЛЯ </a:t>
            </a:r>
            <a:r>
              <a:rPr lang="ru-RU" altLang="ru-RU" b="1" dirty="0" smtClean="0">
                <a:solidFill>
                  <a:srgbClr val="C00000"/>
                </a:solidFill>
              </a:rPr>
              <a:t>ПРЕПОДОВАТЕЛЕЙ КОЛЛЕДЖА </a:t>
            </a:r>
            <a:r>
              <a:rPr lang="ru-RU" altLang="ru-RU" b="1" dirty="0">
                <a:solidFill>
                  <a:srgbClr val="C00000"/>
                </a:solidFill>
              </a:rPr>
              <a:t>ПО СОСТАВЛЕНИЮ МЕРОПРИЯТИЙ, НАПРАВЛЕННЫХ НА ПРЕДУПРЕЖДЕНИЕ И ПРЕСЕЧЕНИЕ ТЕРРОРИСТИЧЕСКИХ ПРОЯВЛЕНИЙ</a:t>
            </a:r>
            <a:endParaRPr lang="ru-RU" dirty="0">
              <a:solidFill>
                <a:srgbClr val="C00000"/>
              </a:solidFill>
            </a:endParaRPr>
          </a:p>
        </p:txBody>
      </p:sp>
      <p:sp>
        <p:nvSpPr>
          <p:cNvPr id="3" name="TextBox 2"/>
          <p:cNvSpPr txBox="1"/>
          <p:nvPr/>
        </p:nvSpPr>
        <p:spPr>
          <a:xfrm>
            <a:off x="334449" y="1347614"/>
            <a:ext cx="8496944" cy="3539430"/>
          </a:xfrm>
          <a:prstGeom prst="rect">
            <a:avLst/>
          </a:prstGeom>
          <a:noFill/>
        </p:spPr>
        <p:txBody>
          <a:bodyPr wrap="square" rtlCol="0">
            <a:spAutoFit/>
          </a:bodyPr>
          <a:lstStyle/>
          <a:p>
            <a:pPr marL="342900" indent="-342900">
              <a:spcBef>
                <a:spcPct val="0"/>
              </a:spcBef>
              <a:buFont typeface="+mj-lt"/>
              <a:buAutoNum type="arabicPeriod"/>
            </a:pPr>
            <a:r>
              <a:rPr lang="ru-RU" altLang="ru-RU" sz="1600" dirty="0"/>
              <a:t>изучение материалов (лекций, учебников, статей) по предупреждению  и пресечению терроризма;</a:t>
            </a:r>
          </a:p>
          <a:p>
            <a:pPr marL="342900" indent="-342900">
              <a:spcBef>
                <a:spcPct val="0"/>
              </a:spcBef>
              <a:buFont typeface="+mj-lt"/>
              <a:buAutoNum type="arabicPeriod"/>
            </a:pPr>
            <a:r>
              <a:rPr lang="ru-RU" altLang="ru-RU" sz="1600" dirty="0"/>
              <a:t>использование наглядно-прикладных материалов с целью привлечения внимания воспитанников и учащихся;</a:t>
            </a:r>
          </a:p>
          <a:p>
            <a:pPr marL="342900" indent="-342900">
              <a:spcBef>
                <a:spcPct val="0"/>
              </a:spcBef>
              <a:buFont typeface="+mj-lt"/>
              <a:buAutoNum type="arabicPeriod"/>
            </a:pPr>
            <a:r>
              <a:rPr lang="ru-RU" altLang="ru-RU" sz="1600" dirty="0"/>
              <a:t>активное использование картинок, фото и видеоматериалов с целью улучшения зрительного восприятия учащимися опасности террористических проявлений;</a:t>
            </a:r>
          </a:p>
          <a:p>
            <a:pPr marL="342900" indent="-342900">
              <a:spcBef>
                <a:spcPct val="0"/>
              </a:spcBef>
              <a:buFont typeface="+mj-lt"/>
              <a:buAutoNum type="arabicPeriod"/>
            </a:pPr>
            <a:r>
              <a:rPr lang="ru-RU" altLang="ru-RU" sz="1600" dirty="0"/>
              <a:t>проработка возможности непосредственного контакта с родителями </a:t>
            </a:r>
            <a:r>
              <a:rPr lang="ru-RU" altLang="ru-RU" sz="1600" dirty="0" smtClean="0"/>
              <a:t>студентов </a:t>
            </a:r>
            <a:r>
              <a:rPr lang="ru-RU" altLang="ru-RU" sz="1600" dirty="0"/>
              <a:t>с целью предупреждения и пресечения террористических проявлений;</a:t>
            </a:r>
          </a:p>
          <a:p>
            <a:pPr marL="342900" indent="-342900">
              <a:spcBef>
                <a:spcPct val="0"/>
              </a:spcBef>
              <a:buFont typeface="+mj-lt"/>
              <a:buAutoNum type="arabicPeriod"/>
            </a:pPr>
            <a:r>
              <a:rPr lang="ru-RU" altLang="ru-RU" sz="1600" dirty="0"/>
              <a:t>акцентирование внимание на воспитательном процессе по противодействию терроризма, как самих </a:t>
            </a:r>
            <a:r>
              <a:rPr lang="ru-RU" altLang="ru-RU" sz="1600" dirty="0" smtClean="0"/>
              <a:t>студентов, </a:t>
            </a:r>
            <a:r>
              <a:rPr lang="ru-RU" altLang="ru-RU" sz="1600" dirty="0"/>
              <a:t>так и их родителей;</a:t>
            </a:r>
          </a:p>
          <a:p>
            <a:pPr marL="342900" indent="-342900">
              <a:spcBef>
                <a:spcPct val="0"/>
              </a:spcBef>
              <a:buFont typeface="+mj-lt"/>
              <a:buAutoNum type="arabicPeriod"/>
            </a:pPr>
            <a:r>
              <a:rPr lang="ru-RU" altLang="ru-RU" sz="1600" dirty="0"/>
              <a:t>учет индивидуальных и половозрастных особенностей </a:t>
            </a:r>
            <a:r>
              <a:rPr lang="ru-RU" altLang="ru-RU" sz="1600" dirty="0" smtClean="0"/>
              <a:t>студентов </a:t>
            </a:r>
            <a:r>
              <a:rPr lang="ru-RU" altLang="ru-RU" sz="1600" dirty="0"/>
              <a:t>при подготовке и проведении антитеррористических мероприятий;</a:t>
            </a:r>
          </a:p>
          <a:p>
            <a:pPr marL="342900" indent="-342900">
              <a:spcBef>
                <a:spcPct val="0"/>
              </a:spcBef>
              <a:buFont typeface="+mj-lt"/>
              <a:buAutoNum type="arabicPeriod"/>
            </a:pPr>
            <a:r>
              <a:rPr lang="ru-RU" altLang="ru-RU" sz="1600" dirty="0"/>
              <a:t>учет интеллектуальных, религиозных и национальных особенностей </a:t>
            </a:r>
            <a:r>
              <a:rPr lang="ru-RU" altLang="ru-RU" sz="1600" dirty="0" smtClean="0"/>
              <a:t>студентов </a:t>
            </a:r>
            <a:r>
              <a:rPr lang="ru-RU" altLang="ru-RU" sz="1600" dirty="0"/>
              <a:t>при подготовке и проведении занятий с целью недопущения ущемления прав кого-либо из них</a:t>
            </a:r>
            <a:r>
              <a:rPr lang="ru-RU" altLang="ru-RU" sz="1600" dirty="0" smtClean="0"/>
              <a:t>.</a:t>
            </a:r>
            <a:endParaRPr lang="ru-RU" altLang="ru-RU" sz="1600" dirty="0"/>
          </a:p>
        </p:txBody>
      </p:sp>
    </p:spTree>
    <p:extLst>
      <p:ext uri="{BB962C8B-B14F-4D97-AF65-F5344CB8AC3E}">
        <p14:creationId xmlns:p14="http://schemas.microsoft.com/office/powerpoint/2010/main" val="10055315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67494"/>
            <a:ext cx="8352928" cy="1200329"/>
          </a:xfrm>
          <a:prstGeom prst="rect">
            <a:avLst/>
          </a:prstGeom>
          <a:noFill/>
        </p:spPr>
        <p:txBody>
          <a:bodyPr wrap="square" rtlCol="0" anchor="ctr">
            <a:spAutoFit/>
          </a:bodyPr>
          <a:lstStyle/>
          <a:p>
            <a:pPr algn="ctr"/>
            <a:r>
              <a:rPr lang="ru-RU" altLang="ru-RU" b="1" dirty="0">
                <a:solidFill>
                  <a:srgbClr val="C00000"/>
                </a:solidFill>
              </a:rPr>
              <a:t>ПЕРЕЧЕНЬ РЕКОМЕНДАЦИЙ ДЛЯ ПРЕПОДОВАТЕЛЕЙ КОЛЛЕДЖА</a:t>
            </a:r>
            <a:r>
              <a:rPr lang="ru-RU" altLang="ru-RU" b="1" dirty="0" smtClean="0">
                <a:solidFill>
                  <a:srgbClr val="C00000"/>
                </a:solidFill>
              </a:rPr>
              <a:t> </a:t>
            </a:r>
            <a:r>
              <a:rPr lang="ru-RU" altLang="ru-RU" b="1" dirty="0">
                <a:solidFill>
                  <a:srgbClr val="C00000"/>
                </a:solidFill>
              </a:rPr>
              <a:t>ПО ПРОВЕДЕНИЮ ПРОПАГАНДЫ ЬС ЦЕЛЬЮ ПРЕДУПРЕЖДЕНИЯ И ПРЕСЕЧЕНИЯ ТЕРРОРИСТИЧЕСКИХ ПРОЯВЛЕНИЙ  СРЕДИ УЧАЩИХСЯ</a:t>
            </a:r>
            <a:endParaRPr lang="ru-RU" dirty="0">
              <a:solidFill>
                <a:srgbClr val="C00000"/>
              </a:solidFill>
            </a:endParaRPr>
          </a:p>
        </p:txBody>
      </p:sp>
      <p:sp>
        <p:nvSpPr>
          <p:cNvPr id="3" name="TextBox 2"/>
          <p:cNvSpPr txBox="1"/>
          <p:nvPr/>
        </p:nvSpPr>
        <p:spPr>
          <a:xfrm>
            <a:off x="179512" y="1635646"/>
            <a:ext cx="8856984" cy="3293209"/>
          </a:xfrm>
          <a:prstGeom prst="rect">
            <a:avLst/>
          </a:prstGeom>
          <a:noFill/>
        </p:spPr>
        <p:txBody>
          <a:bodyPr wrap="square" rtlCol="0">
            <a:spAutoFit/>
          </a:bodyPr>
          <a:lstStyle/>
          <a:p>
            <a:pPr marL="216000" indent="-216000">
              <a:spcBef>
                <a:spcPts val="0"/>
              </a:spcBef>
              <a:buFont typeface="Arial" charset="0"/>
              <a:buChar char="•"/>
              <a:defRPr/>
            </a:pPr>
            <a:r>
              <a:rPr lang="ru-RU" sz="1600" spc="-80" dirty="0"/>
              <a:t>активное использование практических занятий по противодействию терроризма для </a:t>
            </a:r>
            <a:r>
              <a:rPr lang="ru-RU" sz="1600" spc="-80" dirty="0" smtClean="0"/>
              <a:t>студентов;</a:t>
            </a:r>
            <a:endParaRPr lang="ru-RU" sz="1600" spc="-80" dirty="0"/>
          </a:p>
          <a:p>
            <a:pPr marL="216000" indent="-216000">
              <a:spcBef>
                <a:spcPts val="0"/>
              </a:spcBef>
              <a:buFont typeface="Arial" charset="0"/>
              <a:buChar char="•"/>
              <a:defRPr/>
            </a:pPr>
            <a:r>
              <a:rPr lang="ru-RU" sz="1600" spc="-80" dirty="0"/>
              <a:t>разъяснение </a:t>
            </a:r>
            <a:r>
              <a:rPr lang="ru-RU" sz="1600" spc="-80" dirty="0" smtClean="0"/>
              <a:t>студентам </a:t>
            </a:r>
            <a:r>
              <a:rPr lang="ru-RU" sz="1600" spc="-80" dirty="0"/>
              <a:t>о вреде терроризма через аксиологические аспекты (какие ценности сейчас важны для общества, а какие нет);</a:t>
            </a:r>
          </a:p>
          <a:p>
            <a:pPr marL="216000" indent="-216000">
              <a:spcBef>
                <a:spcPts val="0"/>
              </a:spcBef>
              <a:buFont typeface="Arial" charset="0"/>
              <a:buChar char="•"/>
              <a:defRPr/>
            </a:pPr>
            <a:r>
              <a:rPr lang="ru-RU" sz="1600" spc="-80" dirty="0"/>
              <a:t>разъяснение </a:t>
            </a:r>
            <a:r>
              <a:rPr lang="ru-RU" sz="1600" spc="-80" dirty="0" smtClean="0"/>
              <a:t>студентам </a:t>
            </a:r>
            <a:r>
              <a:rPr lang="ru-RU" sz="1600" spc="-80" dirty="0"/>
              <a:t>о вреде терроризма через экономические аспекты (затраты на восстановление зданий, на ремонт, расходы на погребение и т.д.);</a:t>
            </a:r>
          </a:p>
          <a:p>
            <a:pPr marL="216000" indent="-216000">
              <a:spcBef>
                <a:spcPts val="0"/>
              </a:spcBef>
              <a:buFont typeface="Arial" charset="0"/>
              <a:buChar char="•"/>
              <a:defRPr/>
            </a:pPr>
            <a:r>
              <a:rPr lang="ru-RU" sz="1600" spc="-80" dirty="0"/>
              <a:t>разъяснение студентам</a:t>
            </a:r>
            <a:r>
              <a:rPr lang="ru-RU" sz="1600" spc="-80" dirty="0" smtClean="0"/>
              <a:t> </a:t>
            </a:r>
            <a:r>
              <a:rPr lang="ru-RU" sz="1600" spc="-80" dirty="0"/>
              <a:t>о последствиях (в том числе и финансовых) в случае ложного сообщения об акте терроризма (за ложный вызов сотрудников МВД, ФСБ, МЧС и т.д.);</a:t>
            </a:r>
          </a:p>
          <a:p>
            <a:pPr marL="216000" indent="-216000">
              <a:spcBef>
                <a:spcPts val="0"/>
              </a:spcBef>
              <a:buFont typeface="Arial" charset="0"/>
              <a:buChar char="•"/>
              <a:defRPr/>
            </a:pPr>
            <a:r>
              <a:rPr lang="ru-RU" sz="1600" spc="-80" dirty="0"/>
              <a:t>разъяснение студентам</a:t>
            </a:r>
            <a:r>
              <a:rPr lang="ru-RU" sz="1600" spc="-80" dirty="0" smtClean="0"/>
              <a:t> </a:t>
            </a:r>
            <a:r>
              <a:rPr lang="ru-RU" sz="1600" spc="-80" dirty="0"/>
              <a:t>о судимости, полученной за совершение преступления, и о её последствиях (запрет на выезд за рубеж, запрет на трудоустройство на престижную работу и т.п.);</a:t>
            </a:r>
          </a:p>
          <a:p>
            <a:pPr marL="216000" indent="-216000">
              <a:spcBef>
                <a:spcPts val="0"/>
              </a:spcBef>
              <a:buFont typeface="Arial" charset="0"/>
              <a:buChar char="•"/>
              <a:defRPr/>
            </a:pPr>
            <a:r>
              <a:rPr lang="ru-RU" sz="1600" spc="-80" dirty="0"/>
              <a:t>построение диалога и занятий таким образом, чтобы </a:t>
            </a:r>
            <a:r>
              <a:rPr lang="ru-RU" sz="1600" spc="-80" dirty="0" smtClean="0"/>
              <a:t>студент </a:t>
            </a:r>
            <a:r>
              <a:rPr lang="ru-RU" sz="1600" spc="-80" dirty="0"/>
              <a:t>признавал,  принимал и понимал те качества человека, которые направлены на формирование толерантности и неприятия террористических проявлений;</a:t>
            </a:r>
          </a:p>
          <a:p>
            <a:pPr marL="216000" indent="-216000">
              <a:spcBef>
                <a:spcPts val="0"/>
              </a:spcBef>
              <a:buFont typeface="Arial" charset="0"/>
              <a:buChar char="•"/>
              <a:defRPr/>
            </a:pPr>
            <a:r>
              <a:rPr lang="ru-RU" sz="1600" spc="-80" dirty="0"/>
              <a:t>опора на положительные качества </a:t>
            </a:r>
            <a:r>
              <a:rPr lang="ru-RU" sz="1600" spc="-80" dirty="0" smtClean="0"/>
              <a:t>студентов: </a:t>
            </a:r>
            <a:r>
              <a:rPr lang="ru-RU" sz="1600" spc="-80" dirty="0"/>
              <a:t>позитивный социальный опыт, развитые (пусть даже в небольшой</a:t>
            </a:r>
            <a:r>
              <a:rPr lang="x-none" sz="1600" spc="-80" dirty="0"/>
              <a:t> степени) конструктивные умения взаимодействия с людьми</a:t>
            </a:r>
            <a:r>
              <a:rPr lang="ru-RU" sz="1600" spc="-80" dirty="0" smtClean="0"/>
              <a:t>.</a:t>
            </a:r>
            <a:endParaRPr lang="ru-RU" sz="1600" spc="-80" dirty="0"/>
          </a:p>
        </p:txBody>
      </p:sp>
    </p:spTree>
    <p:extLst>
      <p:ext uri="{BB962C8B-B14F-4D97-AF65-F5344CB8AC3E}">
        <p14:creationId xmlns:p14="http://schemas.microsoft.com/office/powerpoint/2010/main" val="24706690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7494"/>
            <a:ext cx="8784976" cy="923330"/>
          </a:xfrm>
          <a:prstGeom prst="rect">
            <a:avLst/>
          </a:prstGeom>
          <a:noFill/>
        </p:spPr>
        <p:txBody>
          <a:bodyPr wrap="square" rtlCol="0" anchor="ctr">
            <a:spAutoFit/>
          </a:bodyPr>
          <a:lstStyle/>
          <a:p>
            <a:pPr algn="ctr"/>
            <a:r>
              <a:rPr lang="ru-RU" altLang="ru-RU" b="1" dirty="0">
                <a:solidFill>
                  <a:srgbClr val="C00000"/>
                </a:solidFill>
              </a:rPr>
              <a:t>ПЕРЕЧЕНЬ РЕКОМЕНДАЦИЙ ДЛЯ ПРЕПОДОВАТЕЛЕЙ КОЛЛЕДЖА</a:t>
            </a:r>
            <a:r>
              <a:rPr lang="ru-RU" altLang="ru-RU" b="1" dirty="0" smtClean="0">
                <a:solidFill>
                  <a:srgbClr val="C00000"/>
                </a:solidFill>
              </a:rPr>
              <a:t> </a:t>
            </a:r>
            <a:r>
              <a:rPr lang="ru-RU" altLang="ru-RU" b="1" dirty="0">
                <a:solidFill>
                  <a:srgbClr val="C00000"/>
                </a:solidFill>
              </a:rPr>
              <a:t>ПО РАЗЪЯСНЕНИЮ </a:t>
            </a:r>
            <a:r>
              <a:rPr lang="ru-RU" altLang="ru-RU" b="1" dirty="0" smtClean="0">
                <a:solidFill>
                  <a:srgbClr val="C00000"/>
                </a:solidFill>
              </a:rPr>
              <a:t>СТУДЕНТАМ </a:t>
            </a:r>
            <a:r>
              <a:rPr lang="ru-RU" altLang="ru-RU" b="1" dirty="0">
                <a:solidFill>
                  <a:srgbClr val="C00000"/>
                </a:solidFill>
              </a:rPr>
              <a:t>И ИХ РОДИТЕЛЕЙ ПРАВИЛ ПОВЕДЕНИЯ В СЛУЧАЕ  ТЕРРОРИСТЧЕСКОГО АКТА</a:t>
            </a:r>
            <a:endParaRPr lang="ru-RU" dirty="0">
              <a:solidFill>
                <a:srgbClr val="C00000"/>
              </a:solidFill>
            </a:endParaRPr>
          </a:p>
        </p:txBody>
      </p:sp>
      <p:sp>
        <p:nvSpPr>
          <p:cNvPr id="3" name="TextBox 2"/>
          <p:cNvSpPr txBox="1"/>
          <p:nvPr/>
        </p:nvSpPr>
        <p:spPr>
          <a:xfrm>
            <a:off x="179512" y="1419622"/>
            <a:ext cx="8784976" cy="3539430"/>
          </a:xfrm>
          <a:prstGeom prst="rect">
            <a:avLst/>
          </a:prstGeom>
          <a:noFill/>
        </p:spPr>
        <p:txBody>
          <a:bodyPr wrap="square" rtlCol="0">
            <a:spAutoFit/>
          </a:bodyPr>
          <a:lstStyle/>
          <a:p>
            <a:pPr marL="216000" indent="-216000">
              <a:spcBef>
                <a:spcPts val="0"/>
              </a:spcBef>
              <a:buFont typeface="Arial" charset="0"/>
              <a:buChar char="•"/>
              <a:defRPr/>
            </a:pPr>
            <a:r>
              <a:rPr lang="ru-RU" sz="1600" spc="-60" dirty="0"/>
              <a:t>разъяснение </a:t>
            </a:r>
            <a:r>
              <a:rPr lang="ru-RU" sz="1600" spc="-80" dirty="0"/>
              <a:t>студентам</a:t>
            </a:r>
            <a:r>
              <a:rPr lang="ru-RU" sz="1600" spc="-60" dirty="0" smtClean="0"/>
              <a:t> </a:t>
            </a:r>
            <a:r>
              <a:rPr lang="ru-RU" sz="1600" spc="-60" dirty="0"/>
              <a:t>и их родителям правил поведения при захвате в заложники преступниками (террористами);</a:t>
            </a:r>
          </a:p>
          <a:p>
            <a:pPr marL="216000" indent="-216000">
              <a:spcBef>
                <a:spcPts val="0"/>
              </a:spcBef>
              <a:buFont typeface="Arial" charset="0"/>
              <a:buChar char="•"/>
              <a:defRPr/>
            </a:pPr>
            <a:r>
              <a:rPr lang="ru-RU" sz="1600" spc="-60" dirty="0"/>
              <a:t>разъяснение </a:t>
            </a:r>
            <a:r>
              <a:rPr lang="ru-RU" sz="1600" spc="-80" dirty="0"/>
              <a:t>студентам</a:t>
            </a:r>
            <a:r>
              <a:rPr lang="ru-RU" sz="1600" spc="-60" dirty="0" smtClean="0"/>
              <a:t> </a:t>
            </a:r>
            <a:r>
              <a:rPr lang="ru-RU" sz="1600" spc="-60" dirty="0"/>
              <a:t>и их родителям правил поведения при обращении с подозрительными предметами;</a:t>
            </a:r>
          </a:p>
          <a:p>
            <a:pPr marL="216000" indent="-216000">
              <a:spcBef>
                <a:spcPts val="0"/>
              </a:spcBef>
              <a:buFont typeface="Arial" charset="0"/>
              <a:buChar char="•"/>
              <a:defRPr/>
            </a:pPr>
            <a:r>
              <a:rPr lang="ru-RU" sz="1600" spc="-60" dirty="0"/>
              <a:t>разъяснение </a:t>
            </a:r>
            <a:r>
              <a:rPr lang="ru-RU" sz="1600" spc="-80" dirty="0"/>
              <a:t>студентам</a:t>
            </a:r>
            <a:r>
              <a:rPr lang="ru-RU" sz="1600" spc="-60" dirty="0" smtClean="0"/>
              <a:t> </a:t>
            </a:r>
            <a:r>
              <a:rPr lang="ru-RU" sz="1600" spc="-60" dirty="0"/>
              <a:t>и их родителям правил поведения при угрозе теракта или совершения теракта;</a:t>
            </a:r>
          </a:p>
          <a:p>
            <a:pPr marL="216000" indent="-216000">
              <a:spcBef>
                <a:spcPts val="0"/>
              </a:spcBef>
              <a:buFont typeface="Arial" charset="0"/>
              <a:buChar char="•"/>
              <a:defRPr/>
            </a:pPr>
            <a:r>
              <a:rPr lang="ru-RU" sz="1600" spc="-60" dirty="0"/>
              <a:t>разъяснение </a:t>
            </a:r>
            <a:r>
              <a:rPr lang="ru-RU" sz="1600" spc="-80" dirty="0"/>
              <a:t>студентам</a:t>
            </a:r>
            <a:r>
              <a:rPr lang="ru-RU" sz="1600" spc="-60" dirty="0" smtClean="0"/>
              <a:t> </a:t>
            </a:r>
            <a:r>
              <a:rPr lang="ru-RU" sz="1600" spc="-60" dirty="0"/>
              <a:t>и их родителям правил поведения при захвате террористами самолетов, автобусов, школ и т.п.;</a:t>
            </a:r>
          </a:p>
          <a:p>
            <a:pPr marL="216000" indent="-216000">
              <a:spcBef>
                <a:spcPts val="0"/>
              </a:spcBef>
              <a:buFont typeface="Arial" charset="0"/>
              <a:buChar char="•"/>
              <a:defRPr/>
            </a:pPr>
            <a:r>
              <a:rPr lang="ru-RU" sz="1600" spc="-60" dirty="0"/>
              <a:t>разъяснение </a:t>
            </a:r>
            <a:r>
              <a:rPr lang="ru-RU" sz="1600" spc="-80" dirty="0"/>
              <a:t>студентам</a:t>
            </a:r>
            <a:r>
              <a:rPr lang="ru-RU" sz="1600" spc="-60" dirty="0" smtClean="0"/>
              <a:t> </a:t>
            </a:r>
            <a:r>
              <a:rPr lang="ru-RU" sz="1600" spc="-60" dirty="0"/>
              <a:t>и их родителям правил эвакуации с помещений;</a:t>
            </a:r>
          </a:p>
          <a:p>
            <a:pPr marL="216000" indent="-216000">
              <a:spcBef>
                <a:spcPts val="0"/>
              </a:spcBef>
              <a:buFont typeface="Arial" charset="0"/>
              <a:buChar char="•"/>
              <a:defRPr/>
            </a:pPr>
            <a:r>
              <a:rPr lang="ru-RU" sz="1600" spc="-60" dirty="0"/>
              <a:t>разъяснение </a:t>
            </a:r>
            <a:r>
              <a:rPr lang="ru-RU" sz="1600" spc="-80" dirty="0"/>
              <a:t>студентам</a:t>
            </a:r>
            <a:r>
              <a:rPr lang="ru-RU" sz="1600" spc="-60" dirty="0" smtClean="0"/>
              <a:t> </a:t>
            </a:r>
            <a:r>
              <a:rPr lang="ru-RU" sz="1600" spc="-60" dirty="0"/>
              <a:t>и их родителям правил поведения для недопущения паники в экстремальных ситуациях;</a:t>
            </a:r>
          </a:p>
          <a:p>
            <a:pPr marL="216000" indent="-216000">
              <a:spcBef>
                <a:spcPts val="0"/>
              </a:spcBef>
              <a:buFont typeface="Arial" charset="0"/>
              <a:buChar char="•"/>
              <a:defRPr/>
            </a:pPr>
            <a:r>
              <a:rPr lang="ru-RU" sz="1600" spc="-60" dirty="0"/>
              <a:t>разъяснение </a:t>
            </a:r>
            <a:r>
              <a:rPr lang="ru-RU" sz="1600" spc="-80" dirty="0"/>
              <a:t>студентам</a:t>
            </a:r>
            <a:r>
              <a:rPr lang="ru-RU" sz="1600" spc="-60" dirty="0" smtClean="0"/>
              <a:t> </a:t>
            </a:r>
            <a:r>
              <a:rPr lang="ru-RU" sz="1600" spc="-60" dirty="0"/>
              <a:t>и их родителям правил оказания первой медицинской помощи пострадавшим при терактах;</a:t>
            </a:r>
          </a:p>
          <a:p>
            <a:pPr marL="216000" indent="-216000">
              <a:spcBef>
                <a:spcPts val="0"/>
              </a:spcBef>
              <a:buFont typeface="Arial" charset="0"/>
              <a:buChar char="•"/>
              <a:defRPr/>
            </a:pPr>
            <a:r>
              <a:rPr lang="ru-RU" sz="1600" spc="-60" dirty="0"/>
              <a:t>организация и проведение совместно с родителями учебно-воспитательных мероприятий (классные часы, занятия), посвященные профилактике  терроризма. </a:t>
            </a:r>
          </a:p>
        </p:txBody>
      </p:sp>
    </p:spTree>
    <p:extLst>
      <p:ext uri="{BB962C8B-B14F-4D97-AF65-F5344CB8AC3E}">
        <p14:creationId xmlns:p14="http://schemas.microsoft.com/office/powerpoint/2010/main" val="1062911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0"/>
            <a:ext cx="5021163" cy="1664558"/>
          </a:xfrm>
          <a:prstGeom prst="rect">
            <a:avLst/>
          </a:prstGeom>
        </p:spPr>
        <p:txBody>
          <a:bodyPr wrap="square" anchor="ctr">
            <a:spAutoFit/>
          </a:bodyPr>
          <a:lstStyle/>
          <a:p>
            <a:pPr marL="341313" indent="-341313" algn="ctr">
              <a:spcBef>
                <a:spcPts val="1650"/>
              </a:spcBef>
              <a:buClr>
                <a:srgbClr val="99FF99"/>
              </a:buClr>
              <a:buSzPct val="8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400" b="1" dirty="0">
                <a:solidFill>
                  <a:srgbClr val="C00000"/>
                </a:solidFill>
              </a:rPr>
              <a:t>Статистика </a:t>
            </a:r>
            <a:endParaRPr lang="ru-RU" sz="4400" b="1" dirty="0" smtClean="0">
              <a:solidFill>
                <a:srgbClr val="C00000"/>
              </a:solidFill>
            </a:endParaRPr>
          </a:p>
          <a:p>
            <a:pPr marL="341313" indent="-341313" algn="ctr">
              <a:spcBef>
                <a:spcPts val="1650"/>
              </a:spcBef>
              <a:buClr>
                <a:srgbClr val="99FF99"/>
              </a:buClr>
              <a:buSzPct val="8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400" b="1" dirty="0" smtClean="0">
                <a:solidFill>
                  <a:srgbClr val="C00000"/>
                </a:solidFill>
              </a:rPr>
              <a:t>терроризма</a:t>
            </a:r>
            <a:endParaRPr lang="en-GB" sz="4400" b="1" dirty="0">
              <a:solidFill>
                <a:srgbClr val="C00000"/>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995686"/>
            <a:ext cx="3941043" cy="289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2"/>
          <p:cNvPicPr>
            <a:picLocks noChangeAspect="1" noChangeArrowheads="1"/>
          </p:cNvPicPr>
          <p:nvPr/>
        </p:nvPicPr>
        <p:blipFill>
          <a:blip r:embed="rId3" cstate="print"/>
          <a:srcRect/>
          <a:stretch>
            <a:fillRect/>
          </a:stretch>
        </p:blipFill>
        <p:spPr bwMode="auto">
          <a:xfrm>
            <a:off x="186044" y="193739"/>
            <a:ext cx="3922153" cy="3890179"/>
          </a:xfrm>
          <a:prstGeom prst="rect">
            <a:avLst/>
          </a:prstGeom>
          <a:noFill/>
          <a:ln w="9525">
            <a:noFill/>
            <a:miter lim="800000"/>
            <a:headEnd/>
            <a:tailEnd/>
          </a:ln>
          <a:effectLst>
            <a:softEdge rad="127000"/>
          </a:effectLst>
        </p:spPr>
      </p:pic>
      <p:pic>
        <p:nvPicPr>
          <p:cNvPr id="6" name="Рисунок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84" y="4318794"/>
            <a:ext cx="657006" cy="686966"/>
          </a:xfrm>
          <a:prstGeom prst="rect">
            <a:avLst/>
          </a:prstGeom>
          <a:noFill/>
          <a:ln>
            <a:noFill/>
          </a:ln>
        </p:spPr>
      </p:pic>
    </p:spTree>
    <p:extLst>
      <p:ext uri="{BB962C8B-B14F-4D97-AF65-F5344CB8AC3E}">
        <p14:creationId xmlns:p14="http://schemas.microsoft.com/office/powerpoint/2010/main" val="8497749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07504" y="123478"/>
            <a:ext cx="8928992" cy="4941550"/>
          </a:xfrm>
          <a:prstGeom prst="rect">
            <a:avLst/>
          </a:prstGeom>
        </p:spPr>
      </p:pic>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4227934"/>
            <a:ext cx="657006" cy="686966"/>
          </a:xfrm>
          <a:prstGeom prst="rect">
            <a:avLst/>
          </a:prstGeom>
          <a:noFill/>
          <a:ln>
            <a:noFill/>
          </a:ln>
        </p:spPr>
      </p:pic>
    </p:spTree>
    <p:extLst>
      <p:ext uri="{BB962C8B-B14F-4D97-AF65-F5344CB8AC3E}">
        <p14:creationId xmlns:p14="http://schemas.microsoft.com/office/powerpoint/2010/main" val="2671442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5576" y="771550"/>
            <a:ext cx="7704856" cy="4176464"/>
          </a:xfrm>
          <a:prstGeom prst="rect">
            <a:avLst/>
          </a:prstGeom>
          <a:solidFill>
            <a:schemeClr val="bg2">
              <a:lumMod val="75000"/>
            </a:schemeClr>
          </a:solidFill>
        </p:spPr>
      </p:pic>
      <p:sp>
        <p:nvSpPr>
          <p:cNvPr id="3" name="TextBox 2"/>
          <p:cNvSpPr txBox="1"/>
          <p:nvPr/>
        </p:nvSpPr>
        <p:spPr>
          <a:xfrm>
            <a:off x="251520" y="118543"/>
            <a:ext cx="8568952" cy="523220"/>
          </a:xfrm>
          <a:prstGeom prst="rect">
            <a:avLst/>
          </a:prstGeom>
          <a:noFill/>
        </p:spPr>
        <p:txBody>
          <a:bodyPr wrap="square" rtlCol="0" anchor="ctr">
            <a:spAutoFit/>
          </a:bodyPr>
          <a:lstStyle/>
          <a:p>
            <a:pPr algn="ctr"/>
            <a:r>
              <a:rPr lang="ru-RU" sz="2800" b="1" dirty="0">
                <a:latin typeface="+mj-lt"/>
              </a:rPr>
              <a:t>Страны, наиболее пострадавшие от терроризма</a:t>
            </a:r>
          </a:p>
        </p:txBody>
      </p:sp>
    </p:spTree>
    <p:extLst>
      <p:ext uri="{BB962C8B-B14F-4D97-AF65-F5344CB8AC3E}">
        <p14:creationId xmlns:p14="http://schemas.microsoft.com/office/powerpoint/2010/main" val="74900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5486"/>
            <a:ext cx="4297620"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04048" y="1035481"/>
            <a:ext cx="3816424" cy="1200329"/>
          </a:xfrm>
          <a:prstGeom prst="rect">
            <a:avLst/>
          </a:prstGeom>
          <a:noFill/>
          <a:ln>
            <a:solidFill>
              <a:schemeClr val="accent6">
                <a:lumMod val="50000"/>
              </a:schemeClr>
            </a:solidFill>
          </a:ln>
        </p:spPr>
        <p:txBody>
          <a:bodyPr wrap="square" rtlCol="0" anchor="ctr">
            <a:spAutoFit/>
          </a:bodyPr>
          <a:lstStyle/>
          <a:p>
            <a:pPr algn="ctr"/>
            <a:r>
              <a:rPr lang="en-GB" sz="3600" b="1" dirty="0" smtClean="0">
                <a:solidFill>
                  <a:srgbClr val="C00000"/>
                </a:solidFill>
              </a:rPr>
              <a:t>Захват </a:t>
            </a:r>
            <a:r>
              <a:rPr lang="en-GB" sz="3600" b="1" dirty="0">
                <a:solidFill>
                  <a:srgbClr val="C00000"/>
                </a:solidFill>
              </a:rPr>
              <a:t>автобуса с детьми</a:t>
            </a:r>
            <a:endParaRPr lang="ru-RU" sz="3600" b="1" dirty="0">
              <a:solidFill>
                <a:srgbClr val="C00000"/>
              </a:solidFill>
            </a:endParaRPr>
          </a:p>
        </p:txBody>
      </p:sp>
      <p:sp>
        <p:nvSpPr>
          <p:cNvPr id="3" name="TextBox 2"/>
          <p:cNvSpPr txBox="1"/>
          <p:nvPr/>
        </p:nvSpPr>
        <p:spPr>
          <a:xfrm>
            <a:off x="251520" y="3435847"/>
            <a:ext cx="8568952" cy="1631216"/>
          </a:xfrm>
          <a:prstGeom prst="rect">
            <a:avLst/>
          </a:prstGeom>
          <a:noFill/>
        </p:spPr>
        <p:txBody>
          <a:bodyPr wrap="square" rtlCol="0">
            <a:spAutoFit/>
          </a:bodyPr>
          <a:lstStyle/>
          <a:p>
            <a:pPr algn="ctr"/>
            <a:r>
              <a:rPr lang="en-GB" sz="2000" dirty="0"/>
              <a:t>1 декабря 1988 г. в Минеральных </a:t>
            </a:r>
            <a:r>
              <a:rPr lang="ru-RU" sz="2000" dirty="0" smtClean="0"/>
              <a:t>В</a:t>
            </a:r>
            <a:r>
              <a:rPr lang="en-GB" sz="2000" dirty="0" smtClean="0"/>
              <a:t>одах </a:t>
            </a:r>
            <a:r>
              <a:rPr lang="en-GB" sz="2000" dirty="0"/>
              <a:t>4 бандита потребовали крупную сумму денег в иностранной валюте и самолет для вылета за рубеж. </a:t>
            </a:r>
            <a:endParaRPr lang="ru-RU" sz="2000" dirty="0" smtClean="0"/>
          </a:p>
          <a:p>
            <a:pPr algn="ctr"/>
            <a:r>
              <a:rPr lang="en-GB" sz="2000" dirty="0" smtClean="0"/>
              <a:t>В </a:t>
            </a:r>
            <a:r>
              <a:rPr lang="en-GB" sz="2000" dirty="0"/>
              <a:t>противном случае угрожали всех сжечь: под каждым сиденьем террористы поставили по три 3-литровых банки бензина. </a:t>
            </a:r>
          </a:p>
        </p:txBody>
      </p:sp>
    </p:spTree>
    <p:extLst>
      <p:ext uri="{BB962C8B-B14F-4D97-AF65-F5344CB8AC3E}">
        <p14:creationId xmlns:p14="http://schemas.microsoft.com/office/powerpoint/2010/main" val="39108759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95486"/>
            <a:ext cx="4392488" cy="1754326"/>
          </a:xfrm>
          <a:prstGeom prst="rect">
            <a:avLst/>
          </a:prstGeom>
          <a:noFill/>
          <a:ln>
            <a:solidFill>
              <a:schemeClr val="accent6">
                <a:lumMod val="50000"/>
              </a:schemeClr>
            </a:solidFill>
          </a:ln>
        </p:spPr>
        <p:txBody>
          <a:bodyPr wrap="square" rtlCol="0">
            <a:spAutoFit/>
          </a:bodyPr>
          <a:lstStyle/>
          <a:p>
            <a:pPr algn="ctr"/>
            <a:r>
              <a:rPr lang="ru-RU" sz="3600" b="1" dirty="0">
                <a:solidFill>
                  <a:srgbClr val="C00000"/>
                </a:solidFill>
              </a:rPr>
              <a:t>Буденновск, </a:t>
            </a:r>
            <a:r>
              <a:rPr lang="ru-RU" sz="3600" b="1" dirty="0" smtClean="0">
                <a:solidFill>
                  <a:srgbClr val="C00000"/>
                </a:solidFill>
              </a:rPr>
              <a:t>1995 год </a:t>
            </a:r>
            <a:r>
              <a:rPr lang="ru-RU" sz="3600" b="1" dirty="0">
                <a:solidFill>
                  <a:srgbClr val="C00000"/>
                </a:solidFill>
              </a:rPr>
              <a:t>– захват больницы </a:t>
            </a:r>
          </a:p>
        </p:txBody>
      </p:sp>
      <p:pic>
        <p:nvPicPr>
          <p:cNvPr id="3" name="Picture 8" descr="p228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95486"/>
            <a:ext cx="38893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34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211710"/>
            <a:ext cx="3857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16015" y="2931790"/>
            <a:ext cx="4249415" cy="1754326"/>
          </a:xfrm>
          <a:prstGeom prst="rect">
            <a:avLst/>
          </a:prstGeom>
          <a:noFill/>
        </p:spPr>
        <p:txBody>
          <a:bodyPr wrap="square" rtlCol="0" anchor="ctr">
            <a:spAutoFit/>
          </a:bodyPr>
          <a:lstStyle/>
          <a:p>
            <a:pPr algn="ctr"/>
            <a:r>
              <a:rPr lang="ru-RU" b="1" dirty="0"/>
              <a:t>От рук террористов в те дни погибли 129 человек, в том числе 18 работников милиции и 17 военнослужащих, а огнестрельные ранения различной степени тяжести получили 415 человек. </a:t>
            </a:r>
          </a:p>
        </p:txBody>
      </p:sp>
    </p:spTree>
    <p:extLst>
      <p:ext uri="{BB962C8B-B14F-4D97-AF65-F5344CB8AC3E}">
        <p14:creationId xmlns:p14="http://schemas.microsoft.com/office/powerpoint/2010/main" val="1119346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1000</TotalTime>
  <Words>2334</Words>
  <Application>Microsoft Office PowerPoint</Application>
  <PresentationFormat>Экран (16:9)</PresentationFormat>
  <Paragraphs>230</Paragraphs>
  <Slides>60</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60</vt:i4>
      </vt:variant>
    </vt:vector>
  </HeadingPairs>
  <TitlesOfParts>
    <vt:vector size="68" baseType="lpstr">
      <vt:lpstr>MS Gothic</vt:lpstr>
      <vt:lpstr>Arial</vt:lpstr>
      <vt:lpstr>Book Antiqua</vt:lpstr>
      <vt:lpstr>Calibri</vt:lpstr>
      <vt:lpstr>Georgia</vt:lpstr>
      <vt:lpstr>PermianSerifTypeface</vt:lpstr>
      <vt:lpstr>Times New Roman</vt: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95</cp:lastModifiedBy>
  <cp:revision>31</cp:revision>
  <dcterms:created xsi:type="dcterms:W3CDTF">2025-12-08T12:53:11Z</dcterms:created>
  <dcterms:modified xsi:type="dcterms:W3CDTF">2025-12-09T06:14:36Z</dcterms:modified>
</cp:coreProperties>
</file>