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6.jpg" ContentType="image/jpeg"/>
  <Override PartName="/ppt/media/image47.jpg" ContentType="image/jpeg"/>
  <Override PartName="/ppt/media/image48.jpg" ContentType="image/jpeg"/>
  <Override PartName="/ppt/media/image54.jpg" ContentType="image/jpeg"/>
  <Override PartName="/ppt/media/image60.jpg" ContentType="image/jpeg"/>
  <Override PartName="/ppt/media/image61.jpg" ContentType="image/jpeg"/>
  <Override PartName="/ppt/media/image6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5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7E76D-D2B7-4C0B-A52F-A5C720F504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A68321-CAE8-4346-85A2-C2F3A9D7E4F9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Регистрационный номер лицензии: № Л035-01217-26/</a:t>
          </a:r>
          <a:r>
            <a:rPr lang="ru-RU" dirty="0" smtClean="0">
              <a:solidFill>
                <a:schemeClr val="tx1"/>
              </a:solidFill>
            </a:rPr>
            <a:t>01472656 от </a:t>
          </a:r>
          <a:r>
            <a:rPr lang="en-US" dirty="0" smtClean="0">
              <a:solidFill>
                <a:schemeClr val="tx1"/>
              </a:solidFill>
            </a:rPr>
            <a:t>2</a:t>
          </a:r>
          <a:r>
            <a:rPr lang="ru-RU" dirty="0" smtClean="0">
              <a:solidFill>
                <a:schemeClr val="tx1"/>
              </a:solidFill>
            </a:rPr>
            <a:t>9</a:t>
          </a:r>
          <a:r>
            <a:rPr lang="en-US" dirty="0" smtClean="0">
              <a:solidFill>
                <a:schemeClr val="tx1"/>
              </a:solidFill>
            </a:rPr>
            <a:t>.10.20</a:t>
          </a:r>
          <a:r>
            <a:rPr lang="ru-RU" dirty="0" smtClean="0">
              <a:solidFill>
                <a:schemeClr val="tx1"/>
              </a:solidFill>
            </a:rPr>
            <a:t>24</a:t>
          </a:r>
          <a:endParaRPr lang="ru-RU" dirty="0">
            <a:solidFill>
              <a:schemeClr val="tx1"/>
            </a:solidFill>
          </a:endParaRPr>
        </a:p>
      </dgm:t>
    </dgm:pt>
    <dgm:pt modelId="{DDBC9D75-043C-44E5-BCDD-4F33BEAEA074}" type="parTrans" cxnId="{BB4C44D2-E5E7-4D77-8F7D-CD29FE337FAC}">
      <dgm:prSet/>
      <dgm:spPr/>
      <dgm:t>
        <a:bodyPr/>
        <a:lstStyle/>
        <a:p>
          <a:endParaRPr lang="ru-RU"/>
        </a:p>
      </dgm:t>
    </dgm:pt>
    <dgm:pt modelId="{20F766F2-6932-4178-831D-8B579E5E447F}" type="sibTrans" cxnId="{BB4C44D2-E5E7-4D77-8F7D-CD29FE337FAC}">
      <dgm:prSet/>
      <dgm:spPr/>
      <dgm:t>
        <a:bodyPr/>
        <a:lstStyle/>
        <a:p>
          <a:endParaRPr lang="ru-RU"/>
        </a:p>
      </dgm:t>
    </dgm:pt>
    <dgm:pt modelId="{735BEB21-CAEF-4052-A05C-F99458CC5D7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Свидетельство о государственной регистрации некоммерческой организации: </a:t>
          </a:r>
          <a:r>
            <a:rPr lang="en-US" dirty="0" smtClean="0">
              <a:solidFill>
                <a:schemeClr val="tx1"/>
              </a:solidFill>
            </a:rPr>
            <a:t>№ </a:t>
          </a:r>
          <a:r>
            <a:rPr lang="ru-RU" dirty="0" smtClean="0">
              <a:solidFill>
                <a:schemeClr val="tx1"/>
              </a:solidFill>
            </a:rPr>
            <a:t>1242600010443 от 2</a:t>
          </a:r>
          <a:r>
            <a:rPr lang="en-US" dirty="0" smtClean="0">
              <a:solidFill>
                <a:schemeClr val="tx1"/>
              </a:solidFill>
            </a:rPr>
            <a:t>1.</a:t>
          </a:r>
          <a:r>
            <a:rPr lang="ru-RU" dirty="0" smtClean="0">
              <a:solidFill>
                <a:schemeClr val="tx1"/>
              </a:solidFill>
            </a:rPr>
            <a:t>08</a:t>
          </a:r>
          <a:r>
            <a:rPr lang="en-US" dirty="0" smtClean="0">
              <a:solidFill>
                <a:schemeClr val="tx1"/>
              </a:solidFill>
            </a:rPr>
            <a:t>.202</a:t>
          </a:r>
          <a:r>
            <a:rPr lang="ru-RU" dirty="0" smtClean="0">
              <a:solidFill>
                <a:schemeClr val="tx1"/>
              </a:solidFill>
            </a:rPr>
            <a:t>4</a:t>
          </a:r>
          <a:endParaRPr lang="ru-RU" dirty="0">
            <a:solidFill>
              <a:schemeClr val="tx1"/>
            </a:solidFill>
          </a:endParaRPr>
        </a:p>
      </dgm:t>
    </dgm:pt>
    <dgm:pt modelId="{84C9C4CE-7EED-422F-8020-595857099A9A}" type="parTrans" cxnId="{303E19FA-1DB1-4F56-8DAA-A86494827B2C}">
      <dgm:prSet/>
      <dgm:spPr/>
      <dgm:t>
        <a:bodyPr/>
        <a:lstStyle/>
        <a:p>
          <a:endParaRPr lang="ru-RU"/>
        </a:p>
      </dgm:t>
    </dgm:pt>
    <dgm:pt modelId="{FDDFD374-1179-4591-AFA3-62471F7103DC}" type="sibTrans" cxnId="{303E19FA-1DB1-4F56-8DAA-A86494827B2C}">
      <dgm:prSet/>
      <dgm:spPr/>
      <dgm:t>
        <a:bodyPr/>
        <a:lstStyle/>
        <a:p>
          <a:endParaRPr lang="ru-RU"/>
        </a:p>
      </dgm:t>
    </dgm:pt>
    <dgm:pt modelId="{B342C2AF-B251-4D0E-AE1C-CBED62DA96D1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Адрес место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нахождения образовательной организации: </a:t>
          </a:r>
          <a:r>
            <a:rPr lang="ru-RU" dirty="0" smtClean="0">
              <a:solidFill>
                <a:schemeClr val="tx1"/>
              </a:solidFill>
            </a:rPr>
            <a:t>355008, Ставропольский край, город Ставрополь, улица Голенева, д. 47</a:t>
          </a:r>
          <a:endParaRPr lang="ru-RU" dirty="0">
            <a:solidFill>
              <a:schemeClr val="tx1"/>
            </a:solidFill>
          </a:endParaRPr>
        </a:p>
      </dgm:t>
    </dgm:pt>
    <dgm:pt modelId="{868DC4B4-6063-4C0D-B711-F1CE91B20958}" type="parTrans" cxnId="{3573BD6B-4F1B-4E24-953C-CD1D9BEC6D08}">
      <dgm:prSet/>
      <dgm:spPr/>
      <dgm:t>
        <a:bodyPr/>
        <a:lstStyle/>
        <a:p>
          <a:endParaRPr lang="ru-RU"/>
        </a:p>
      </dgm:t>
    </dgm:pt>
    <dgm:pt modelId="{A4E46629-5446-43D5-B3B1-EB744C9BD779}" type="sibTrans" cxnId="{3573BD6B-4F1B-4E24-953C-CD1D9BEC6D08}">
      <dgm:prSet/>
      <dgm:spPr/>
      <dgm:t>
        <a:bodyPr/>
        <a:lstStyle/>
        <a:p>
          <a:endParaRPr lang="ru-RU"/>
        </a:p>
      </dgm:t>
    </dgm:pt>
    <dgm:pt modelId="{F452B4B3-D1D4-4254-81A6-35E699DAC96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tx1"/>
              </a:solidFill>
            </a:rPr>
            <a:t>Адрес электронной почты: </a:t>
          </a:r>
          <a:endParaRPr lang="ru-RU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tx1"/>
              </a:solidFill>
            </a:rPr>
            <a:t>Официальный сайт колледжа </a:t>
          </a:r>
          <a:r>
            <a:rPr lang="en-US" dirty="0" smtClean="0">
              <a:solidFill>
                <a:schemeClr val="tx1"/>
              </a:solidFill>
            </a:rPr>
            <a:t>https://sevkavkmigo.ru..</a:t>
          </a:r>
          <a:endParaRPr lang="ru-RU" dirty="0" smtClean="0">
            <a:solidFill>
              <a:schemeClr val="tx1"/>
            </a:solidFill>
          </a:endParaRPr>
        </a:p>
      </dgm:t>
    </dgm:pt>
    <dgm:pt modelId="{4435B58D-9349-418C-AB25-64EEA63C7334}" type="parTrans" cxnId="{2761E149-578A-44A5-938E-A3BA574954BC}">
      <dgm:prSet/>
      <dgm:spPr/>
      <dgm:t>
        <a:bodyPr/>
        <a:lstStyle/>
        <a:p>
          <a:endParaRPr lang="ru-RU"/>
        </a:p>
      </dgm:t>
    </dgm:pt>
    <dgm:pt modelId="{75D495B3-7B67-475F-8BC5-04AABC5B9EDD}" type="sibTrans" cxnId="{2761E149-578A-44A5-938E-A3BA574954BC}">
      <dgm:prSet/>
      <dgm:spPr/>
      <dgm:t>
        <a:bodyPr/>
        <a:lstStyle/>
        <a:p>
          <a:endParaRPr lang="ru-RU"/>
        </a:p>
      </dgm:t>
    </dgm:pt>
    <dgm:pt modelId="{3D9D64F6-28A1-4BDD-91F0-832D10DA58B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tx1"/>
              </a:solidFill>
            </a:rPr>
            <a:t>Контактные телефоны: +7 (</a:t>
          </a:r>
          <a:r>
            <a:rPr lang="ru-RU" dirty="0" smtClean="0">
              <a:solidFill>
                <a:schemeClr val="tx1"/>
              </a:solidFill>
            </a:rPr>
            <a:t>961</a:t>
          </a:r>
          <a:r>
            <a:rPr lang="en-US" dirty="0" smtClean="0">
              <a:solidFill>
                <a:schemeClr val="tx1"/>
              </a:solidFill>
            </a:rPr>
            <a:t>) </a:t>
          </a:r>
          <a:r>
            <a:rPr lang="ru-RU" dirty="0" smtClean="0">
              <a:solidFill>
                <a:schemeClr val="tx1"/>
              </a:solidFill>
            </a:rPr>
            <a:t>464-21-56</a:t>
          </a:r>
          <a:r>
            <a:rPr lang="en-US" dirty="0" smtClean="0">
              <a:solidFill>
                <a:schemeClr val="tx1"/>
              </a:solidFill>
            </a:rPr>
            <a:t> - директор, +7 (</a:t>
          </a:r>
          <a:r>
            <a:rPr lang="ru-RU" dirty="0" smtClean="0">
              <a:solidFill>
                <a:schemeClr val="tx1"/>
              </a:solidFill>
            </a:rPr>
            <a:t>933</a:t>
          </a:r>
          <a:r>
            <a:rPr lang="en-US" dirty="0" smtClean="0">
              <a:solidFill>
                <a:schemeClr val="tx1"/>
              </a:solidFill>
            </a:rPr>
            <a:t>) </a:t>
          </a:r>
          <a:r>
            <a:rPr lang="ru-RU" dirty="0" smtClean="0">
              <a:solidFill>
                <a:schemeClr val="tx1"/>
              </a:solidFill>
            </a:rPr>
            <a:t>178-94-99</a:t>
          </a:r>
          <a:r>
            <a:rPr lang="en-US" dirty="0" smtClean="0">
              <a:solidFill>
                <a:schemeClr val="tx1"/>
              </a:solidFill>
            </a:rPr>
            <a:t> - бухгалтерия, +7 (8</a:t>
          </a:r>
          <a:r>
            <a:rPr lang="ru-RU" dirty="0" smtClean="0">
              <a:solidFill>
                <a:schemeClr val="tx1"/>
              </a:solidFill>
            </a:rPr>
            <a:t>652</a:t>
          </a:r>
          <a:r>
            <a:rPr lang="en-US" dirty="0" smtClean="0">
              <a:solidFill>
                <a:schemeClr val="tx1"/>
              </a:solidFill>
            </a:rPr>
            <a:t>) </a:t>
          </a:r>
          <a:r>
            <a:rPr lang="ru-RU" dirty="0" smtClean="0">
              <a:solidFill>
                <a:schemeClr val="tx1"/>
              </a:solidFill>
            </a:rPr>
            <a:t>34-99-09</a:t>
          </a:r>
          <a:r>
            <a:rPr lang="en-US" dirty="0" smtClean="0">
              <a:solidFill>
                <a:schemeClr val="tx1"/>
              </a:solidFill>
            </a:rPr>
            <a:t> – приемная комиссия.</a:t>
          </a:r>
          <a:endParaRPr lang="ru-RU" dirty="0" smtClean="0">
            <a:solidFill>
              <a:schemeClr val="tx1"/>
            </a:solidFill>
          </a:endParaRPr>
        </a:p>
      </dgm:t>
    </dgm:pt>
    <dgm:pt modelId="{ED469C81-BE58-4122-8C2D-552B98E33FBD}" type="parTrans" cxnId="{307EC4AA-852D-4959-8FEE-4B21EE9EE9C3}">
      <dgm:prSet/>
      <dgm:spPr/>
      <dgm:t>
        <a:bodyPr/>
        <a:lstStyle/>
        <a:p>
          <a:endParaRPr lang="ru-RU"/>
        </a:p>
      </dgm:t>
    </dgm:pt>
    <dgm:pt modelId="{4E14A734-F99B-4DAA-9A4E-C6EC8BC9DECC}" type="sibTrans" cxnId="{307EC4AA-852D-4959-8FEE-4B21EE9EE9C3}">
      <dgm:prSet/>
      <dgm:spPr/>
      <dgm:t>
        <a:bodyPr/>
        <a:lstStyle/>
        <a:p>
          <a:endParaRPr lang="ru-RU"/>
        </a:p>
      </dgm:t>
    </dgm:pt>
    <dgm:pt modelId="{D0582D50-6ADE-4F30-8ED9-B237D8BB6047}" type="pres">
      <dgm:prSet presAssocID="{FB07E76D-D2B7-4C0B-A52F-A5C720F504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997235-1D8A-4ADF-B722-12117DA523EB}" type="pres">
      <dgm:prSet presAssocID="{2EA68321-CAE8-4346-85A2-C2F3A9D7E4F9}" presName="comp" presStyleCnt="0"/>
      <dgm:spPr/>
    </dgm:pt>
    <dgm:pt modelId="{9275CA17-DB2C-4DE0-99C8-E1D7457FE4A7}" type="pres">
      <dgm:prSet presAssocID="{2EA68321-CAE8-4346-85A2-C2F3A9D7E4F9}" presName="box" presStyleLbl="node1" presStyleIdx="0" presStyleCnt="5"/>
      <dgm:spPr/>
      <dgm:t>
        <a:bodyPr/>
        <a:lstStyle/>
        <a:p>
          <a:endParaRPr lang="ru-RU"/>
        </a:p>
      </dgm:t>
    </dgm:pt>
    <dgm:pt modelId="{A134E970-CBC0-4708-9BA2-A4C053E76B8E}" type="pres">
      <dgm:prSet presAssocID="{2EA68321-CAE8-4346-85A2-C2F3A9D7E4F9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AD542DF-1AAA-4042-958C-B5FBE88215BF}" type="pres">
      <dgm:prSet presAssocID="{2EA68321-CAE8-4346-85A2-C2F3A9D7E4F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0131E-DEE4-48FA-A4C9-C87EEED73D9D}" type="pres">
      <dgm:prSet presAssocID="{20F766F2-6932-4178-831D-8B579E5E447F}" presName="spacer" presStyleCnt="0"/>
      <dgm:spPr/>
    </dgm:pt>
    <dgm:pt modelId="{B9C8C8E8-C39B-4B9B-A91E-A3381BB17012}" type="pres">
      <dgm:prSet presAssocID="{735BEB21-CAEF-4052-A05C-F99458CC5D7B}" presName="comp" presStyleCnt="0"/>
      <dgm:spPr/>
    </dgm:pt>
    <dgm:pt modelId="{22A4A1B0-ED7B-4CC0-903C-1E065C957BB4}" type="pres">
      <dgm:prSet presAssocID="{735BEB21-CAEF-4052-A05C-F99458CC5D7B}" presName="box" presStyleLbl="node1" presStyleIdx="1" presStyleCnt="5"/>
      <dgm:spPr/>
      <dgm:t>
        <a:bodyPr/>
        <a:lstStyle/>
        <a:p>
          <a:endParaRPr lang="ru-RU"/>
        </a:p>
      </dgm:t>
    </dgm:pt>
    <dgm:pt modelId="{5670EBAF-B6E5-40A3-87D2-CE80276AFE25}" type="pres">
      <dgm:prSet presAssocID="{735BEB21-CAEF-4052-A05C-F99458CC5D7B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2330381-445B-471F-8319-55903F694E75}" type="pres">
      <dgm:prSet presAssocID="{735BEB21-CAEF-4052-A05C-F99458CC5D7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599C8-356F-45A4-96FE-D0F9A7F05807}" type="pres">
      <dgm:prSet presAssocID="{FDDFD374-1179-4591-AFA3-62471F7103DC}" presName="spacer" presStyleCnt="0"/>
      <dgm:spPr/>
    </dgm:pt>
    <dgm:pt modelId="{C3953D09-89F8-4C45-92D1-FBF3D0B3F70E}" type="pres">
      <dgm:prSet presAssocID="{B342C2AF-B251-4D0E-AE1C-CBED62DA96D1}" presName="comp" presStyleCnt="0"/>
      <dgm:spPr/>
    </dgm:pt>
    <dgm:pt modelId="{BDD63335-B845-49BA-96A5-AC186611D8F0}" type="pres">
      <dgm:prSet presAssocID="{B342C2AF-B251-4D0E-AE1C-CBED62DA96D1}" presName="box" presStyleLbl="node1" presStyleIdx="2" presStyleCnt="5"/>
      <dgm:spPr/>
      <dgm:t>
        <a:bodyPr/>
        <a:lstStyle/>
        <a:p>
          <a:endParaRPr lang="ru-RU"/>
        </a:p>
      </dgm:t>
    </dgm:pt>
    <dgm:pt modelId="{73686749-A667-4523-97D3-67D433EC5936}" type="pres">
      <dgm:prSet presAssocID="{B342C2AF-B251-4D0E-AE1C-CBED62DA96D1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68DF8B8-B0A0-4FAE-BD42-4BD847A4064E}" type="pres">
      <dgm:prSet presAssocID="{B342C2AF-B251-4D0E-AE1C-CBED62DA96D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26EF8-124F-4288-AB0B-55BB0400A505}" type="pres">
      <dgm:prSet presAssocID="{A4E46629-5446-43D5-B3B1-EB744C9BD779}" presName="spacer" presStyleCnt="0"/>
      <dgm:spPr/>
    </dgm:pt>
    <dgm:pt modelId="{6F61BF76-0806-42EC-8944-F0F2B4B3527A}" type="pres">
      <dgm:prSet presAssocID="{3D9D64F6-28A1-4BDD-91F0-832D10DA58B1}" presName="comp" presStyleCnt="0"/>
      <dgm:spPr/>
    </dgm:pt>
    <dgm:pt modelId="{DCE63C63-79F9-4D10-8140-7B0168167B69}" type="pres">
      <dgm:prSet presAssocID="{3D9D64F6-28A1-4BDD-91F0-832D10DA58B1}" presName="box" presStyleLbl="node1" presStyleIdx="3" presStyleCnt="5"/>
      <dgm:spPr/>
      <dgm:t>
        <a:bodyPr/>
        <a:lstStyle/>
        <a:p>
          <a:endParaRPr lang="ru-RU"/>
        </a:p>
      </dgm:t>
    </dgm:pt>
    <dgm:pt modelId="{A7CD2171-7E75-4579-B214-89B5E8549736}" type="pres">
      <dgm:prSet presAssocID="{3D9D64F6-28A1-4BDD-91F0-832D10DA58B1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6ABE655-A0D5-4AE1-BCAA-A9291E20787D}" type="pres">
      <dgm:prSet presAssocID="{3D9D64F6-28A1-4BDD-91F0-832D10DA58B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FAEBE-0984-485A-8A9F-BF44EA940A0D}" type="pres">
      <dgm:prSet presAssocID="{4E14A734-F99B-4DAA-9A4E-C6EC8BC9DECC}" presName="spacer" presStyleCnt="0"/>
      <dgm:spPr/>
    </dgm:pt>
    <dgm:pt modelId="{0E2E8E11-C3B4-44A8-BAF1-2643DF60926D}" type="pres">
      <dgm:prSet presAssocID="{F452B4B3-D1D4-4254-81A6-35E699DAC96D}" presName="comp" presStyleCnt="0"/>
      <dgm:spPr/>
    </dgm:pt>
    <dgm:pt modelId="{164907A2-89C8-4F38-AAD7-32A2F3772CE3}" type="pres">
      <dgm:prSet presAssocID="{F452B4B3-D1D4-4254-81A6-35E699DAC96D}" presName="box" presStyleLbl="node1" presStyleIdx="4" presStyleCnt="5"/>
      <dgm:spPr/>
      <dgm:t>
        <a:bodyPr/>
        <a:lstStyle/>
        <a:p>
          <a:endParaRPr lang="ru-RU"/>
        </a:p>
      </dgm:t>
    </dgm:pt>
    <dgm:pt modelId="{374E1626-BE79-443F-8AD0-0E11FE21A604}" type="pres">
      <dgm:prSet presAssocID="{F452B4B3-D1D4-4254-81A6-35E699DAC96D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DC073DD-B5EE-4096-8F74-3596744ED579}" type="pres">
      <dgm:prSet presAssocID="{F452B4B3-D1D4-4254-81A6-35E699DAC96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4C44D2-E5E7-4D77-8F7D-CD29FE337FAC}" srcId="{FB07E76D-D2B7-4C0B-A52F-A5C720F50476}" destId="{2EA68321-CAE8-4346-85A2-C2F3A9D7E4F9}" srcOrd="0" destOrd="0" parTransId="{DDBC9D75-043C-44E5-BCDD-4F33BEAEA074}" sibTransId="{20F766F2-6932-4178-831D-8B579E5E447F}"/>
    <dgm:cxn modelId="{3573BD6B-4F1B-4E24-953C-CD1D9BEC6D08}" srcId="{FB07E76D-D2B7-4C0B-A52F-A5C720F50476}" destId="{B342C2AF-B251-4D0E-AE1C-CBED62DA96D1}" srcOrd="2" destOrd="0" parTransId="{868DC4B4-6063-4C0D-B711-F1CE91B20958}" sibTransId="{A4E46629-5446-43D5-B3B1-EB744C9BD779}"/>
    <dgm:cxn modelId="{FAE55A7B-B0B4-4229-A24A-1823C999663E}" type="presOf" srcId="{735BEB21-CAEF-4052-A05C-F99458CC5D7B}" destId="{C2330381-445B-471F-8319-55903F694E75}" srcOrd="1" destOrd="0" presId="urn:microsoft.com/office/officeart/2005/8/layout/vList4"/>
    <dgm:cxn modelId="{6D7D77C8-62F9-47FF-9DAD-54AF0DD061F1}" type="presOf" srcId="{2EA68321-CAE8-4346-85A2-C2F3A9D7E4F9}" destId="{6AD542DF-1AAA-4042-958C-B5FBE88215BF}" srcOrd="1" destOrd="0" presId="urn:microsoft.com/office/officeart/2005/8/layout/vList4"/>
    <dgm:cxn modelId="{2761E149-578A-44A5-938E-A3BA574954BC}" srcId="{FB07E76D-D2B7-4C0B-A52F-A5C720F50476}" destId="{F452B4B3-D1D4-4254-81A6-35E699DAC96D}" srcOrd="4" destOrd="0" parTransId="{4435B58D-9349-418C-AB25-64EEA63C7334}" sibTransId="{75D495B3-7B67-475F-8BC5-04AABC5B9EDD}"/>
    <dgm:cxn modelId="{74304887-057B-4192-A9C7-434017345D70}" type="presOf" srcId="{B342C2AF-B251-4D0E-AE1C-CBED62DA96D1}" destId="{968DF8B8-B0A0-4FAE-BD42-4BD847A4064E}" srcOrd="1" destOrd="0" presId="urn:microsoft.com/office/officeart/2005/8/layout/vList4"/>
    <dgm:cxn modelId="{C6D362A7-0C5D-4687-A8B1-6B95438343ED}" type="presOf" srcId="{3D9D64F6-28A1-4BDD-91F0-832D10DA58B1}" destId="{DCE63C63-79F9-4D10-8140-7B0168167B69}" srcOrd="0" destOrd="0" presId="urn:microsoft.com/office/officeart/2005/8/layout/vList4"/>
    <dgm:cxn modelId="{303E19FA-1DB1-4F56-8DAA-A86494827B2C}" srcId="{FB07E76D-D2B7-4C0B-A52F-A5C720F50476}" destId="{735BEB21-CAEF-4052-A05C-F99458CC5D7B}" srcOrd="1" destOrd="0" parTransId="{84C9C4CE-7EED-422F-8020-595857099A9A}" sibTransId="{FDDFD374-1179-4591-AFA3-62471F7103DC}"/>
    <dgm:cxn modelId="{C8B7EB05-DB5F-4C46-BA7C-9D48A775AF46}" type="presOf" srcId="{2EA68321-CAE8-4346-85A2-C2F3A9D7E4F9}" destId="{9275CA17-DB2C-4DE0-99C8-E1D7457FE4A7}" srcOrd="0" destOrd="0" presId="urn:microsoft.com/office/officeart/2005/8/layout/vList4"/>
    <dgm:cxn modelId="{3D543CC6-7442-47F1-8D7D-AC6397EC4051}" type="presOf" srcId="{FB07E76D-D2B7-4C0B-A52F-A5C720F50476}" destId="{D0582D50-6ADE-4F30-8ED9-B237D8BB6047}" srcOrd="0" destOrd="0" presId="urn:microsoft.com/office/officeart/2005/8/layout/vList4"/>
    <dgm:cxn modelId="{307EC4AA-852D-4959-8FEE-4B21EE9EE9C3}" srcId="{FB07E76D-D2B7-4C0B-A52F-A5C720F50476}" destId="{3D9D64F6-28A1-4BDD-91F0-832D10DA58B1}" srcOrd="3" destOrd="0" parTransId="{ED469C81-BE58-4122-8C2D-552B98E33FBD}" sibTransId="{4E14A734-F99B-4DAA-9A4E-C6EC8BC9DECC}"/>
    <dgm:cxn modelId="{4BCD74F6-89C5-49F8-B574-1DE05934C5E5}" type="presOf" srcId="{735BEB21-CAEF-4052-A05C-F99458CC5D7B}" destId="{22A4A1B0-ED7B-4CC0-903C-1E065C957BB4}" srcOrd="0" destOrd="0" presId="urn:microsoft.com/office/officeart/2005/8/layout/vList4"/>
    <dgm:cxn modelId="{4C99A8F1-1E9D-42E4-A8AC-F87159900A60}" type="presOf" srcId="{3D9D64F6-28A1-4BDD-91F0-832D10DA58B1}" destId="{86ABE655-A0D5-4AE1-BCAA-A9291E20787D}" srcOrd="1" destOrd="0" presId="urn:microsoft.com/office/officeart/2005/8/layout/vList4"/>
    <dgm:cxn modelId="{CC675293-62A0-42DF-8F1B-3ACBE089C996}" type="presOf" srcId="{B342C2AF-B251-4D0E-AE1C-CBED62DA96D1}" destId="{BDD63335-B845-49BA-96A5-AC186611D8F0}" srcOrd="0" destOrd="0" presId="urn:microsoft.com/office/officeart/2005/8/layout/vList4"/>
    <dgm:cxn modelId="{A031C5C3-AD0B-4565-8FC7-6D670D26D2C1}" type="presOf" srcId="{F452B4B3-D1D4-4254-81A6-35E699DAC96D}" destId="{2DC073DD-B5EE-4096-8F74-3596744ED579}" srcOrd="1" destOrd="0" presId="urn:microsoft.com/office/officeart/2005/8/layout/vList4"/>
    <dgm:cxn modelId="{4A4A534B-908B-4397-A2A2-8ABCD8B92FC8}" type="presOf" srcId="{F452B4B3-D1D4-4254-81A6-35E699DAC96D}" destId="{164907A2-89C8-4F38-AAD7-32A2F3772CE3}" srcOrd="0" destOrd="0" presId="urn:microsoft.com/office/officeart/2005/8/layout/vList4"/>
    <dgm:cxn modelId="{C1D8131F-8DA0-4305-9670-0925F0E6D8FB}" type="presParOf" srcId="{D0582D50-6ADE-4F30-8ED9-B237D8BB6047}" destId="{05997235-1D8A-4ADF-B722-12117DA523EB}" srcOrd="0" destOrd="0" presId="urn:microsoft.com/office/officeart/2005/8/layout/vList4"/>
    <dgm:cxn modelId="{132D8D61-7292-4C16-B552-06471BB13D89}" type="presParOf" srcId="{05997235-1D8A-4ADF-B722-12117DA523EB}" destId="{9275CA17-DB2C-4DE0-99C8-E1D7457FE4A7}" srcOrd="0" destOrd="0" presId="urn:microsoft.com/office/officeart/2005/8/layout/vList4"/>
    <dgm:cxn modelId="{2AA51576-AD86-4E78-880C-ED28DF2C0B52}" type="presParOf" srcId="{05997235-1D8A-4ADF-B722-12117DA523EB}" destId="{A134E970-CBC0-4708-9BA2-A4C053E76B8E}" srcOrd="1" destOrd="0" presId="urn:microsoft.com/office/officeart/2005/8/layout/vList4"/>
    <dgm:cxn modelId="{24CAB7D7-0D98-4E61-9EFE-D3D2BFF4CF06}" type="presParOf" srcId="{05997235-1D8A-4ADF-B722-12117DA523EB}" destId="{6AD542DF-1AAA-4042-958C-B5FBE88215BF}" srcOrd="2" destOrd="0" presId="urn:microsoft.com/office/officeart/2005/8/layout/vList4"/>
    <dgm:cxn modelId="{AB11FC63-BBED-4BFD-A0F2-58FD50C0B873}" type="presParOf" srcId="{D0582D50-6ADE-4F30-8ED9-B237D8BB6047}" destId="{CD40131E-DEE4-48FA-A4C9-C87EEED73D9D}" srcOrd="1" destOrd="0" presId="urn:microsoft.com/office/officeart/2005/8/layout/vList4"/>
    <dgm:cxn modelId="{97B689D2-2F8C-4859-A95B-0C1CDCB4DB34}" type="presParOf" srcId="{D0582D50-6ADE-4F30-8ED9-B237D8BB6047}" destId="{B9C8C8E8-C39B-4B9B-A91E-A3381BB17012}" srcOrd="2" destOrd="0" presId="urn:microsoft.com/office/officeart/2005/8/layout/vList4"/>
    <dgm:cxn modelId="{696AE65E-CD64-4731-845A-02FF0548F169}" type="presParOf" srcId="{B9C8C8E8-C39B-4B9B-A91E-A3381BB17012}" destId="{22A4A1B0-ED7B-4CC0-903C-1E065C957BB4}" srcOrd="0" destOrd="0" presId="urn:microsoft.com/office/officeart/2005/8/layout/vList4"/>
    <dgm:cxn modelId="{FF433BF4-CDD5-449B-AE5F-805AEF86770D}" type="presParOf" srcId="{B9C8C8E8-C39B-4B9B-A91E-A3381BB17012}" destId="{5670EBAF-B6E5-40A3-87D2-CE80276AFE25}" srcOrd="1" destOrd="0" presId="urn:microsoft.com/office/officeart/2005/8/layout/vList4"/>
    <dgm:cxn modelId="{41F746F4-EF59-4D36-9C56-C0D3EACD70B3}" type="presParOf" srcId="{B9C8C8E8-C39B-4B9B-A91E-A3381BB17012}" destId="{C2330381-445B-471F-8319-55903F694E75}" srcOrd="2" destOrd="0" presId="urn:microsoft.com/office/officeart/2005/8/layout/vList4"/>
    <dgm:cxn modelId="{5BE1F6C3-B7D4-40BF-8C8E-D233D662CD6E}" type="presParOf" srcId="{D0582D50-6ADE-4F30-8ED9-B237D8BB6047}" destId="{D92599C8-356F-45A4-96FE-D0F9A7F05807}" srcOrd="3" destOrd="0" presId="urn:microsoft.com/office/officeart/2005/8/layout/vList4"/>
    <dgm:cxn modelId="{A2281A85-A11E-493B-89C8-0D188CAE2ECB}" type="presParOf" srcId="{D0582D50-6ADE-4F30-8ED9-B237D8BB6047}" destId="{C3953D09-89F8-4C45-92D1-FBF3D0B3F70E}" srcOrd="4" destOrd="0" presId="urn:microsoft.com/office/officeart/2005/8/layout/vList4"/>
    <dgm:cxn modelId="{C7525E27-040E-4651-85C4-2E68F01C2FC9}" type="presParOf" srcId="{C3953D09-89F8-4C45-92D1-FBF3D0B3F70E}" destId="{BDD63335-B845-49BA-96A5-AC186611D8F0}" srcOrd="0" destOrd="0" presId="urn:microsoft.com/office/officeart/2005/8/layout/vList4"/>
    <dgm:cxn modelId="{F28EA247-0834-48B2-A32D-C0849CB5A7AB}" type="presParOf" srcId="{C3953D09-89F8-4C45-92D1-FBF3D0B3F70E}" destId="{73686749-A667-4523-97D3-67D433EC5936}" srcOrd="1" destOrd="0" presId="urn:microsoft.com/office/officeart/2005/8/layout/vList4"/>
    <dgm:cxn modelId="{174D4852-927A-45CA-91CC-BE269F6FD5EB}" type="presParOf" srcId="{C3953D09-89F8-4C45-92D1-FBF3D0B3F70E}" destId="{968DF8B8-B0A0-4FAE-BD42-4BD847A4064E}" srcOrd="2" destOrd="0" presId="urn:microsoft.com/office/officeart/2005/8/layout/vList4"/>
    <dgm:cxn modelId="{2C2A748C-37F0-4E60-B7FF-273FCE0FCDC3}" type="presParOf" srcId="{D0582D50-6ADE-4F30-8ED9-B237D8BB6047}" destId="{05626EF8-124F-4288-AB0B-55BB0400A505}" srcOrd="5" destOrd="0" presId="urn:microsoft.com/office/officeart/2005/8/layout/vList4"/>
    <dgm:cxn modelId="{5B5F6716-5F92-428C-9B48-6F9414368FCD}" type="presParOf" srcId="{D0582D50-6ADE-4F30-8ED9-B237D8BB6047}" destId="{6F61BF76-0806-42EC-8944-F0F2B4B3527A}" srcOrd="6" destOrd="0" presId="urn:microsoft.com/office/officeart/2005/8/layout/vList4"/>
    <dgm:cxn modelId="{BA0BB182-E725-4096-9B87-58EA998621B7}" type="presParOf" srcId="{6F61BF76-0806-42EC-8944-F0F2B4B3527A}" destId="{DCE63C63-79F9-4D10-8140-7B0168167B69}" srcOrd="0" destOrd="0" presId="urn:microsoft.com/office/officeart/2005/8/layout/vList4"/>
    <dgm:cxn modelId="{8861AFD3-6DFB-476E-8648-9E2A5FE70A37}" type="presParOf" srcId="{6F61BF76-0806-42EC-8944-F0F2B4B3527A}" destId="{A7CD2171-7E75-4579-B214-89B5E8549736}" srcOrd="1" destOrd="0" presId="urn:microsoft.com/office/officeart/2005/8/layout/vList4"/>
    <dgm:cxn modelId="{89E1D204-E82D-42FF-B8F8-F02E9B0CE5DD}" type="presParOf" srcId="{6F61BF76-0806-42EC-8944-F0F2B4B3527A}" destId="{86ABE655-A0D5-4AE1-BCAA-A9291E20787D}" srcOrd="2" destOrd="0" presId="urn:microsoft.com/office/officeart/2005/8/layout/vList4"/>
    <dgm:cxn modelId="{72DC28D0-C7D5-4951-961B-B05925F85249}" type="presParOf" srcId="{D0582D50-6ADE-4F30-8ED9-B237D8BB6047}" destId="{49BFAEBE-0984-485A-8A9F-BF44EA940A0D}" srcOrd="7" destOrd="0" presId="urn:microsoft.com/office/officeart/2005/8/layout/vList4"/>
    <dgm:cxn modelId="{C9D2E796-CF4C-4D34-933B-F975A09F74F8}" type="presParOf" srcId="{D0582D50-6ADE-4F30-8ED9-B237D8BB6047}" destId="{0E2E8E11-C3B4-44A8-BAF1-2643DF60926D}" srcOrd="8" destOrd="0" presId="urn:microsoft.com/office/officeart/2005/8/layout/vList4"/>
    <dgm:cxn modelId="{DBAEAB3D-D173-440E-BCC3-19DE37472A74}" type="presParOf" srcId="{0E2E8E11-C3B4-44A8-BAF1-2643DF60926D}" destId="{164907A2-89C8-4F38-AAD7-32A2F3772CE3}" srcOrd="0" destOrd="0" presId="urn:microsoft.com/office/officeart/2005/8/layout/vList4"/>
    <dgm:cxn modelId="{63B878E0-5BD8-4A99-9073-FFFDE6875AFA}" type="presParOf" srcId="{0E2E8E11-C3B4-44A8-BAF1-2643DF60926D}" destId="{374E1626-BE79-443F-8AD0-0E11FE21A604}" srcOrd="1" destOrd="0" presId="urn:microsoft.com/office/officeart/2005/8/layout/vList4"/>
    <dgm:cxn modelId="{AC1F0D67-7296-4595-8F45-9BB0AB5340F9}" type="presParOf" srcId="{0E2E8E11-C3B4-44A8-BAF1-2643DF60926D}" destId="{2DC073DD-B5EE-4096-8F74-3596744ED57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5CA17-DB2C-4DE0-99C8-E1D7457FE4A7}">
      <dsp:nvSpPr>
        <dsp:cNvPr id="0" name=""/>
        <dsp:cNvSpPr/>
      </dsp:nvSpPr>
      <dsp:spPr>
        <a:xfrm>
          <a:off x="0" y="0"/>
          <a:ext cx="8820025" cy="119931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Регистрационный номер лицензии: № Л035-01217-26/</a:t>
          </a:r>
          <a:r>
            <a:rPr lang="ru-RU" sz="2200" kern="1200" dirty="0" smtClean="0">
              <a:solidFill>
                <a:schemeClr val="tx1"/>
              </a:solidFill>
            </a:rPr>
            <a:t>01472656 от </a:t>
          </a:r>
          <a:r>
            <a:rPr lang="en-US" sz="2200" kern="1200" dirty="0" smtClean="0">
              <a:solidFill>
                <a:schemeClr val="tx1"/>
              </a:solidFill>
            </a:rPr>
            <a:t>2</a:t>
          </a:r>
          <a:r>
            <a:rPr lang="ru-RU" sz="2200" kern="1200" dirty="0" smtClean="0">
              <a:solidFill>
                <a:schemeClr val="tx1"/>
              </a:solidFill>
            </a:rPr>
            <a:t>9</a:t>
          </a:r>
          <a:r>
            <a:rPr lang="en-US" sz="2200" kern="1200" dirty="0" smtClean="0">
              <a:solidFill>
                <a:schemeClr val="tx1"/>
              </a:solidFill>
            </a:rPr>
            <a:t>.10.20</a:t>
          </a:r>
          <a:r>
            <a:rPr lang="ru-RU" sz="2200" kern="1200" dirty="0" smtClean="0">
              <a:solidFill>
                <a:schemeClr val="tx1"/>
              </a:solidFill>
            </a:rPr>
            <a:t>24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1883936" y="0"/>
        <a:ext cx="6936088" cy="1199312"/>
      </dsp:txXfrm>
    </dsp:sp>
    <dsp:sp modelId="{A134E970-CBC0-4708-9BA2-A4C053E76B8E}">
      <dsp:nvSpPr>
        <dsp:cNvPr id="0" name=""/>
        <dsp:cNvSpPr/>
      </dsp:nvSpPr>
      <dsp:spPr>
        <a:xfrm>
          <a:off x="119931" y="119931"/>
          <a:ext cx="1764005" cy="959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4A1B0-ED7B-4CC0-903C-1E065C957BB4}">
      <dsp:nvSpPr>
        <dsp:cNvPr id="0" name=""/>
        <dsp:cNvSpPr/>
      </dsp:nvSpPr>
      <dsp:spPr>
        <a:xfrm>
          <a:off x="0" y="1319244"/>
          <a:ext cx="8820025" cy="119931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Свидетельство о государственной регистрации некоммерческой организации: </a:t>
          </a:r>
          <a:r>
            <a:rPr lang="en-US" sz="2200" kern="1200" dirty="0" smtClean="0">
              <a:solidFill>
                <a:schemeClr val="tx1"/>
              </a:solidFill>
            </a:rPr>
            <a:t>№ </a:t>
          </a:r>
          <a:r>
            <a:rPr lang="ru-RU" sz="2200" kern="1200" dirty="0" smtClean="0">
              <a:solidFill>
                <a:schemeClr val="tx1"/>
              </a:solidFill>
            </a:rPr>
            <a:t>1242600010443 от 2</a:t>
          </a:r>
          <a:r>
            <a:rPr lang="en-US" sz="2200" kern="1200" dirty="0" smtClean="0">
              <a:solidFill>
                <a:schemeClr val="tx1"/>
              </a:solidFill>
            </a:rPr>
            <a:t>1.</a:t>
          </a:r>
          <a:r>
            <a:rPr lang="ru-RU" sz="2200" kern="1200" dirty="0" smtClean="0">
              <a:solidFill>
                <a:schemeClr val="tx1"/>
              </a:solidFill>
            </a:rPr>
            <a:t>08</a:t>
          </a:r>
          <a:r>
            <a:rPr lang="en-US" sz="2200" kern="1200" dirty="0" smtClean="0">
              <a:solidFill>
                <a:schemeClr val="tx1"/>
              </a:solidFill>
            </a:rPr>
            <a:t>.202</a:t>
          </a:r>
          <a:r>
            <a:rPr lang="ru-RU" sz="2200" kern="1200" dirty="0" smtClean="0">
              <a:solidFill>
                <a:schemeClr val="tx1"/>
              </a:solidFill>
            </a:rPr>
            <a:t>4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1883936" y="1319244"/>
        <a:ext cx="6936088" cy="1199312"/>
      </dsp:txXfrm>
    </dsp:sp>
    <dsp:sp modelId="{5670EBAF-B6E5-40A3-87D2-CE80276AFE25}">
      <dsp:nvSpPr>
        <dsp:cNvPr id="0" name=""/>
        <dsp:cNvSpPr/>
      </dsp:nvSpPr>
      <dsp:spPr>
        <a:xfrm>
          <a:off x="119931" y="1439175"/>
          <a:ext cx="1764005" cy="959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63335-B845-49BA-96A5-AC186611D8F0}">
      <dsp:nvSpPr>
        <dsp:cNvPr id="0" name=""/>
        <dsp:cNvSpPr/>
      </dsp:nvSpPr>
      <dsp:spPr>
        <a:xfrm>
          <a:off x="0" y="2638488"/>
          <a:ext cx="8820025" cy="119931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Адрес место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smtClean="0">
              <a:solidFill>
                <a:schemeClr val="tx1"/>
              </a:solidFill>
            </a:rPr>
            <a:t>нахождения образовательной организации: </a:t>
          </a:r>
          <a:r>
            <a:rPr lang="ru-RU" sz="2200" kern="1200" dirty="0" smtClean="0">
              <a:solidFill>
                <a:schemeClr val="tx1"/>
              </a:solidFill>
            </a:rPr>
            <a:t>355008, Ставропольский край, город Ставрополь, улица Голенева, д. 47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1883936" y="2638488"/>
        <a:ext cx="6936088" cy="1199312"/>
      </dsp:txXfrm>
    </dsp:sp>
    <dsp:sp modelId="{73686749-A667-4523-97D3-67D433EC5936}">
      <dsp:nvSpPr>
        <dsp:cNvPr id="0" name=""/>
        <dsp:cNvSpPr/>
      </dsp:nvSpPr>
      <dsp:spPr>
        <a:xfrm>
          <a:off x="119931" y="2758419"/>
          <a:ext cx="1764005" cy="959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63C63-79F9-4D10-8140-7B0168167B69}">
      <dsp:nvSpPr>
        <dsp:cNvPr id="0" name=""/>
        <dsp:cNvSpPr/>
      </dsp:nvSpPr>
      <dsp:spPr>
        <a:xfrm>
          <a:off x="0" y="3957732"/>
          <a:ext cx="8820025" cy="119931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200" kern="1200" dirty="0" smtClean="0">
              <a:solidFill>
                <a:schemeClr val="tx1"/>
              </a:solidFill>
            </a:rPr>
            <a:t>Контактные телефоны: +7 (</a:t>
          </a:r>
          <a:r>
            <a:rPr lang="ru-RU" sz="2200" kern="1200" dirty="0" smtClean="0">
              <a:solidFill>
                <a:schemeClr val="tx1"/>
              </a:solidFill>
            </a:rPr>
            <a:t>961</a:t>
          </a:r>
          <a:r>
            <a:rPr lang="en-US" sz="2200" kern="1200" dirty="0" smtClean="0">
              <a:solidFill>
                <a:schemeClr val="tx1"/>
              </a:solidFill>
            </a:rPr>
            <a:t>) </a:t>
          </a:r>
          <a:r>
            <a:rPr lang="ru-RU" sz="2200" kern="1200" dirty="0" smtClean="0">
              <a:solidFill>
                <a:schemeClr val="tx1"/>
              </a:solidFill>
            </a:rPr>
            <a:t>464-21-56</a:t>
          </a:r>
          <a:r>
            <a:rPr lang="en-US" sz="2200" kern="1200" dirty="0" smtClean="0">
              <a:solidFill>
                <a:schemeClr val="tx1"/>
              </a:solidFill>
            </a:rPr>
            <a:t> - директор, +7 (</a:t>
          </a:r>
          <a:r>
            <a:rPr lang="ru-RU" sz="2200" kern="1200" dirty="0" smtClean="0">
              <a:solidFill>
                <a:schemeClr val="tx1"/>
              </a:solidFill>
            </a:rPr>
            <a:t>933</a:t>
          </a:r>
          <a:r>
            <a:rPr lang="en-US" sz="2200" kern="1200" dirty="0" smtClean="0">
              <a:solidFill>
                <a:schemeClr val="tx1"/>
              </a:solidFill>
            </a:rPr>
            <a:t>) </a:t>
          </a:r>
          <a:r>
            <a:rPr lang="ru-RU" sz="2200" kern="1200" dirty="0" smtClean="0">
              <a:solidFill>
                <a:schemeClr val="tx1"/>
              </a:solidFill>
            </a:rPr>
            <a:t>178-94-99</a:t>
          </a:r>
          <a:r>
            <a:rPr lang="en-US" sz="2200" kern="1200" dirty="0" smtClean="0">
              <a:solidFill>
                <a:schemeClr val="tx1"/>
              </a:solidFill>
            </a:rPr>
            <a:t> - бухгалтерия, +7 (8</a:t>
          </a:r>
          <a:r>
            <a:rPr lang="ru-RU" sz="2200" kern="1200" dirty="0" smtClean="0">
              <a:solidFill>
                <a:schemeClr val="tx1"/>
              </a:solidFill>
            </a:rPr>
            <a:t>652</a:t>
          </a:r>
          <a:r>
            <a:rPr lang="en-US" sz="2200" kern="1200" dirty="0" smtClean="0">
              <a:solidFill>
                <a:schemeClr val="tx1"/>
              </a:solidFill>
            </a:rPr>
            <a:t>) </a:t>
          </a:r>
          <a:r>
            <a:rPr lang="ru-RU" sz="2200" kern="1200" dirty="0" smtClean="0">
              <a:solidFill>
                <a:schemeClr val="tx1"/>
              </a:solidFill>
            </a:rPr>
            <a:t>34-99-09</a:t>
          </a:r>
          <a:r>
            <a:rPr lang="en-US" sz="2200" kern="1200" dirty="0" smtClean="0">
              <a:solidFill>
                <a:schemeClr val="tx1"/>
              </a:solidFill>
            </a:rPr>
            <a:t> – приемная комиссия.</a:t>
          </a:r>
          <a:endParaRPr lang="ru-RU" sz="2200" kern="1200" dirty="0" smtClean="0">
            <a:solidFill>
              <a:schemeClr val="tx1"/>
            </a:solidFill>
          </a:endParaRPr>
        </a:p>
      </dsp:txBody>
      <dsp:txXfrm>
        <a:off x="1883936" y="3957732"/>
        <a:ext cx="6936088" cy="1199312"/>
      </dsp:txXfrm>
    </dsp:sp>
    <dsp:sp modelId="{A7CD2171-7E75-4579-B214-89B5E8549736}">
      <dsp:nvSpPr>
        <dsp:cNvPr id="0" name=""/>
        <dsp:cNvSpPr/>
      </dsp:nvSpPr>
      <dsp:spPr>
        <a:xfrm>
          <a:off x="119931" y="4077663"/>
          <a:ext cx="1764005" cy="959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907A2-89C8-4F38-AAD7-32A2F3772CE3}">
      <dsp:nvSpPr>
        <dsp:cNvPr id="0" name=""/>
        <dsp:cNvSpPr/>
      </dsp:nvSpPr>
      <dsp:spPr>
        <a:xfrm>
          <a:off x="0" y="5276976"/>
          <a:ext cx="8820025" cy="119931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200" kern="1200" dirty="0" smtClean="0">
              <a:solidFill>
                <a:schemeClr val="tx1"/>
              </a:solidFill>
            </a:rPr>
            <a:t>Адрес электронной почты: </a:t>
          </a:r>
          <a:endParaRPr lang="ru-RU" sz="2200" kern="1200" dirty="0" smtClean="0">
            <a:solidFill>
              <a:schemeClr val="tx1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>
              <a:solidFill>
                <a:schemeClr val="tx1"/>
              </a:solidFill>
            </a:rPr>
            <a:t>Официальный сайт колледжа </a:t>
          </a:r>
          <a:r>
            <a:rPr lang="en-US" sz="2200" kern="1200" dirty="0" smtClean="0">
              <a:solidFill>
                <a:schemeClr val="tx1"/>
              </a:solidFill>
            </a:rPr>
            <a:t>https://sevkavkmigo.ru..</a:t>
          </a:r>
          <a:endParaRPr lang="ru-RU" sz="2200" kern="1200" dirty="0" smtClean="0">
            <a:solidFill>
              <a:schemeClr val="tx1"/>
            </a:solidFill>
          </a:endParaRPr>
        </a:p>
      </dsp:txBody>
      <dsp:txXfrm>
        <a:off x="1883936" y="5276976"/>
        <a:ext cx="6936088" cy="1199312"/>
      </dsp:txXfrm>
    </dsp:sp>
    <dsp:sp modelId="{374E1626-BE79-443F-8AD0-0E11FE21A604}">
      <dsp:nvSpPr>
        <dsp:cNvPr id="0" name=""/>
        <dsp:cNvSpPr/>
      </dsp:nvSpPr>
      <dsp:spPr>
        <a:xfrm>
          <a:off x="119931" y="5396908"/>
          <a:ext cx="1764005" cy="959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9629" y="25730"/>
            <a:ext cx="490474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 u="sng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rgbClr val="67AEB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sng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 u="sng">
                <a:solidFill>
                  <a:srgbClr val="67AEB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sng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sng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0004-9848-44B5-BB05-CAACFD2228D1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6784-61DB-4D23-A4EB-1609C7DCE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4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6801" y="482930"/>
            <a:ext cx="5470397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 u="sng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6576" y="1944065"/>
            <a:ext cx="7127875" cy="304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rgbClr val="67AEB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908" y="-8968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51246"/>
              <a:ext cx="2485644" cy="220675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84017" y="1905000"/>
            <a:ext cx="4756150" cy="18408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4000" u="none" spc="-10" dirty="0"/>
              <a:t>Профессиональное образование</a:t>
            </a:r>
            <a:endParaRPr sz="4000" dirty="0"/>
          </a:p>
          <a:p>
            <a:pPr algn="ctr">
              <a:lnSpc>
                <a:spcPts val="4695"/>
              </a:lnSpc>
            </a:pPr>
            <a:r>
              <a:rPr sz="4000" u="none" dirty="0"/>
              <a:t>в</a:t>
            </a:r>
            <a:r>
              <a:rPr sz="4000" u="none" spc="-20" dirty="0"/>
              <a:t> </a:t>
            </a:r>
            <a:r>
              <a:rPr sz="4000" u="none" spc="-10" dirty="0"/>
              <a:t>России</a:t>
            </a:r>
            <a:endParaRPr sz="4000" dirty="0"/>
          </a:p>
        </p:txBody>
      </p:sp>
      <p:sp>
        <p:nvSpPr>
          <p:cNvPr id="6" name="object 6"/>
          <p:cNvSpPr txBox="1"/>
          <p:nvPr/>
        </p:nvSpPr>
        <p:spPr>
          <a:xfrm>
            <a:off x="2971800" y="4799315"/>
            <a:ext cx="5791200" cy="1111202"/>
          </a:xfrm>
          <a:prstGeom prst="rect">
            <a:avLst/>
          </a:prstGeom>
        </p:spPr>
        <p:txBody>
          <a:bodyPr vert="horz" wrap="square" lIns="0" tIns="125095" rIns="0" bIns="0" rtlCol="0" anchor="ctr">
            <a:spAutoFit/>
          </a:bodyPr>
          <a:lstStyle/>
          <a:p>
            <a:pPr marL="1215390" marR="5080" indent="-1202690">
              <a:lnSpc>
                <a:spcPct val="80000"/>
              </a:lnSpc>
              <a:spcBef>
                <a:spcPts val="985"/>
              </a:spcBef>
            </a:pPr>
            <a:r>
              <a:rPr sz="4000" b="1" spc="-10" dirty="0">
                <a:solidFill>
                  <a:schemeClr val="tx1"/>
                </a:solidFill>
                <a:latin typeface="Cambria"/>
                <a:cs typeface="Cambria"/>
              </a:rPr>
              <a:t>История</a:t>
            </a:r>
            <a:r>
              <a:rPr sz="4000" b="1" spc="-14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4000" b="1" spc="-10" dirty="0">
                <a:solidFill>
                  <a:schemeClr val="tx1"/>
                </a:solidFill>
                <a:latin typeface="Cambria"/>
                <a:cs typeface="Cambria"/>
              </a:rPr>
              <a:t>становления </a:t>
            </a:r>
            <a:r>
              <a:rPr sz="4000" b="1" dirty="0">
                <a:solidFill>
                  <a:schemeClr val="tx1"/>
                </a:solidFill>
                <a:latin typeface="Cambria"/>
                <a:cs typeface="Cambria"/>
              </a:rPr>
              <a:t>к</a:t>
            </a:r>
            <a:r>
              <a:rPr sz="4000" b="1" spc="-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4000" b="1" spc="-20" dirty="0" smtClean="0">
                <a:solidFill>
                  <a:schemeClr val="tx1"/>
                </a:solidFill>
                <a:latin typeface="Cambria"/>
                <a:cs typeface="Cambria"/>
              </a:rPr>
              <a:t>85-</a:t>
            </a:r>
            <a:r>
              <a:rPr sz="4000" b="1" spc="-10" dirty="0" smtClean="0">
                <a:solidFill>
                  <a:schemeClr val="tx1"/>
                </a:solidFill>
                <a:latin typeface="Cambria"/>
                <a:cs typeface="Cambria"/>
              </a:rPr>
              <a:t>летию</a:t>
            </a:r>
            <a:r>
              <a:rPr lang="ru-RU" sz="4000" b="1" spc="-10" dirty="0" smtClean="0">
                <a:solidFill>
                  <a:schemeClr val="tx1"/>
                </a:solidFill>
                <a:latin typeface="Cambria"/>
                <a:cs typeface="Cambria"/>
              </a:rPr>
              <a:t> СПО</a:t>
            </a:r>
            <a:endParaRPr sz="40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9908" y="4482"/>
            <a:ext cx="9144000" cy="3243580"/>
            <a:chOff x="0" y="330708"/>
            <a:chExt cx="9144000" cy="32435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30708"/>
              <a:ext cx="2273808" cy="31714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0192" y="403860"/>
              <a:ext cx="2273807" cy="3169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40" y="1026756"/>
            <a:ext cx="9108159" cy="51385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1591" y="360044"/>
            <a:ext cx="3371215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265" marR="207010" indent="-317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mbria"/>
                <a:cs typeface="Cambria"/>
              </a:rPr>
              <a:t>2</a:t>
            </a:r>
            <a:r>
              <a:rPr sz="1600" b="1" spc="-65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октября</a:t>
            </a:r>
            <a:r>
              <a:rPr sz="1600" b="1" spc="-3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1940</a:t>
            </a:r>
            <a:r>
              <a:rPr sz="1600" b="1" spc="-40" dirty="0">
                <a:latin typeface="Cambria"/>
                <a:cs typeface="Cambria"/>
              </a:rPr>
              <a:t> </a:t>
            </a:r>
            <a:r>
              <a:rPr sz="1600" b="1" spc="-20" dirty="0">
                <a:latin typeface="Cambria"/>
                <a:cs typeface="Cambria"/>
              </a:rPr>
              <a:t>года </a:t>
            </a:r>
            <a:r>
              <a:rPr sz="1600" b="1" spc="-10" dirty="0">
                <a:latin typeface="Cambria"/>
                <a:cs typeface="Cambria"/>
              </a:rPr>
              <a:t>Президиумом</a:t>
            </a:r>
            <a:r>
              <a:rPr sz="1600" b="1" spc="-4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СССР</a:t>
            </a:r>
            <a:r>
              <a:rPr sz="1600" b="1" spc="-45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был</a:t>
            </a:r>
            <a:r>
              <a:rPr sz="1600" b="1" spc="-35" dirty="0">
                <a:latin typeface="Cambria"/>
                <a:cs typeface="Cambria"/>
              </a:rPr>
              <a:t> </a:t>
            </a:r>
            <a:r>
              <a:rPr sz="1600" b="1" spc="-20" dirty="0">
                <a:latin typeface="Cambria"/>
                <a:cs typeface="Cambria"/>
              </a:rPr>
              <a:t>издан </a:t>
            </a:r>
            <a:r>
              <a:rPr sz="1600" b="1" spc="-10" dirty="0">
                <a:latin typeface="Cambria"/>
                <a:cs typeface="Cambria"/>
              </a:rPr>
              <a:t>"Закон</a:t>
            </a:r>
            <a:r>
              <a:rPr sz="1600" b="1" spc="-3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о</a:t>
            </a:r>
            <a:r>
              <a:rPr sz="1600" b="1" spc="-45" dirty="0">
                <a:latin typeface="Cambria"/>
                <a:cs typeface="Cambria"/>
              </a:rPr>
              <a:t> </a:t>
            </a:r>
            <a:r>
              <a:rPr sz="1600" b="1" spc="-25" dirty="0">
                <a:latin typeface="Cambria"/>
                <a:cs typeface="Cambria"/>
              </a:rPr>
              <a:t>трудовых</a:t>
            </a:r>
            <a:r>
              <a:rPr sz="1600" b="1" spc="-2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резервах"</a:t>
            </a:r>
            <a:endParaRPr sz="1600">
              <a:latin typeface="Cambria"/>
              <a:cs typeface="Cambri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mbria"/>
                <a:cs typeface="Cambria"/>
              </a:rPr>
              <a:t>Закон</a:t>
            </a:r>
            <a:r>
              <a:rPr sz="1600" spc="40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фактически</a:t>
            </a:r>
            <a:r>
              <a:rPr sz="1600" spc="409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мобилизовывал </a:t>
            </a:r>
            <a:r>
              <a:rPr sz="1600" dirty="0">
                <a:latin typeface="Cambria"/>
                <a:cs typeface="Cambria"/>
              </a:rPr>
              <a:t>миллион</a:t>
            </a:r>
            <a:r>
              <a:rPr sz="1600" spc="235" dirty="0">
                <a:latin typeface="Cambria"/>
                <a:cs typeface="Cambria"/>
              </a:rPr>
              <a:t>   </a:t>
            </a:r>
            <a:r>
              <a:rPr sz="1600" dirty="0">
                <a:latin typeface="Cambria"/>
                <a:cs typeface="Cambria"/>
              </a:rPr>
              <a:t>человек</a:t>
            </a:r>
            <a:r>
              <a:rPr sz="1600" spc="229" dirty="0">
                <a:latin typeface="Cambria"/>
                <a:cs typeface="Cambria"/>
              </a:rPr>
              <a:t>   </a:t>
            </a:r>
            <a:r>
              <a:rPr sz="1600" dirty="0">
                <a:latin typeface="Cambria"/>
                <a:cs typeface="Cambria"/>
              </a:rPr>
              <a:t>городской</a:t>
            </a:r>
            <a:r>
              <a:rPr sz="1600" spc="240" dirty="0">
                <a:latin typeface="Cambria"/>
                <a:cs typeface="Cambria"/>
              </a:rPr>
              <a:t>   </a:t>
            </a:r>
            <a:r>
              <a:rPr sz="1600" spc="-50" dirty="0">
                <a:latin typeface="Cambria"/>
                <a:cs typeface="Cambria"/>
              </a:rPr>
              <a:t>и </a:t>
            </a:r>
            <a:r>
              <a:rPr sz="1600" dirty="0">
                <a:latin typeface="Cambria"/>
                <a:cs typeface="Cambria"/>
              </a:rPr>
              <a:t>колхозной</a:t>
            </a:r>
            <a:r>
              <a:rPr sz="1600" spc="325" dirty="0">
                <a:latin typeface="Cambria"/>
                <a:cs typeface="Cambria"/>
              </a:rPr>
              <a:t>   </a:t>
            </a:r>
            <a:r>
              <a:rPr sz="1600" dirty="0">
                <a:latin typeface="Cambria"/>
                <a:cs typeface="Cambria"/>
              </a:rPr>
              <a:t>молодежи</a:t>
            </a:r>
            <a:r>
              <a:rPr sz="1600" spc="325" dirty="0">
                <a:latin typeface="Cambria"/>
                <a:cs typeface="Cambria"/>
              </a:rPr>
              <a:t>   </a:t>
            </a:r>
            <a:r>
              <a:rPr sz="1600" spc="-10" dirty="0">
                <a:latin typeface="Cambria"/>
                <a:cs typeface="Cambria"/>
              </a:rPr>
              <a:t>мужского </a:t>
            </a:r>
            <a:r>
              <a:rPr sz="1600" dirty="0">
                <a:latin typeface="Cambria"/>
                <a:cs typeface="Cambria"/>
              </a:rPr>
              <a:t>пола</a:t>
            </a:r>
            <a:r>
              <a:rPr sz="1600" spc="245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в</a:t>
            </a:r>
            <a:r>
              <a:rPr sz="1600" spc="245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возрасте</a:t>
            </a:r>
            <a:r>
              <a:rPr sz="1600" spc="250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14–15</a:t>
            </a:r>
            <a:r>
              <a:rPr sz="1600" spc="245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лет</a:t>
            </a:r>
            <a:r>
              <a:rPr sz="1600" spc="245" dirty="0">
                <a:latin typeface="Cambria"/>
                <a:cs typeface="Cambria"/>
              </a:rPr>
              <a:t>  </a:t>
            </a:r>
            <a:r>
              <a:rPr sz="1600" spc="-25" dirty="0">
                <a:latin typeface="Cambria"/>
                <a:cs typeface="Cambria"/>
              </a:rPr>
              <a:t>для </a:t>
            </a:r>
            <a:r>
              <a:rPr sz="1600" dirty="0">
                <a:latin typeface="Cambria"/>
                <a:cs typeface="Cambria"/>
              </a:rPr>
              <a:t>обучения</a:t>
            </a:r>
            <a:r>
              <a:rPr sz="1600" spc="295" dirty="0">
                <a:latin typeface="Cambria"/>
                <a:cs typeface="Cambria"/>
              </a:rPr>
              <a:t>    </a:t>
            </a:r>
            <a:r>
              <a:rPr sz="1600" dirty="0">
                <a:latin typeface="Cambria"/>
                <a:cs typeface="Cambria"/>
              </a:rPr>
              <a:t>в</a:t>
            </a:r>
            <a:r>
              <a:rPr sz="1600" spc="295" dirty="0">
                <a:latin typeface="Cambria"/>
                <a:cs typeface="Cambria"/>
              </a:rPr>
              <a:t>    </a:t>
            </a:r>
            <a:r>
              <a:rPr sz="1600" dirty="0">
                <a:latin typeface="Cambria"/>
                <a:cs typeface="Cambria"/>
              </a:rPr>
              <a:t>ремесленных</a:t>
            </a:r>
            <a:r>
              <a:rPr sz="1600" spc="300" dirty="0">
                <a:latin typeface="Cambria"/>
                <a:cs typeface="Cambria"/>
              </a:rPr>
              <a:t>    </a:t>
            </a:r>
            <a:r>
              <a:rPr sz="1600" spc="-50" dirty="0">
                <a:latin typeface="Cambria"/>
                <a:cs typeface="Cambria"/>
              </a:rPr>
              <a:t>и </a:t>
            </a:r>
            <a:r>
              <a:rPr sz="1600" dirty="0">
                <a:latin typeface="Cambria"/>
                <a:cs typeface="Cambria"/>
              </a:rPr>
              <a:t>железнодорожных</a:t>
            </a:r>
            <a:r>
              <a:rPr sz="1600" spc="375" dirty="0">
                <a:latin typeface="Cambria"/>
                <a:cs typeface="Cambria"/>
              </a:rPr>
              <a:t>   </a:t>
            </a:r>
            <a:r>
              <a:rPr sz="1600" dirty="0">
                <a:latin typeface="Cambria"/>
                <a:cs typeface="Cambria"/>
              </a:rPr>
              <a:t>училищах</a:t>
            </a:r>
            <a:r>
              <a:rPr sz="1600" spc="385" dirty="0">
                <a:latin typeface="Cambria"/>
                <a:cs typeface="Cambria"/>
              </a:rPr>
              <a:t>   </a:t>
            </a:r>
            <a:r>
              <a:rPr sz="1600" spc="-50" dirty="0">
                <a:latin typeface="Cambria"/>
                <a:cs typeface="Cambria"/>
              </a:rPr>
              <a:t>в </a:t>
            </a:r>
            <a:r>
              <a:rPr sz="1600" dirty="0">
                <a:latin typeface="Cambria"/>
                <a:cs typeface="Cambria"/>
              </a:rPr>
              <a:t>возрасте</a:t>
            </a:r>
            <a:r>
              <a:rPr sz="1600" spc="15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16–17</a:t>
            </a:r>
            <a:r>
              <a:rPr sz="1600" spc="15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лет</a:t>
            </a:r>
            <a:r>
              <a:rPr sz="1600" spc="14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для</a:t>
            </a:r>
            <a:r>
              <a:rPr sz="1600" spc="15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обучения</a:t>
            </a:r>
            <a:r>
              <a:rPr sz="1600" spc="155" dirty="0">
                <a:latin typeface="Cambria"/>
                <a:cs typeface="Cambria"/>
              </a:rPr>
              <a:t> </a:t>
            </a:r>
            <a:r>
              <a:rPr sz="1600" spc="-60" dirty="0">
                <a:latin typeface="Cambria"/>
                <a:cs typeface="Cambria"/>
              </a:rPr>
              <a:t>в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4073" y="2799079"/>
            <a:ext cx="23082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mbria"/>
                <a:cs typeface="Cambria"/>
              </a:rPr>
              <a:t>фабрично-заводского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ambria"/>
              <a:cs typeface="Cambria"/>
            </a:endParaRPr>
          </a:p>
          <a:p>
            <a:pPr marR="6350" algn="r">
              <a:lnSpc>
                <a:spcPct val="100000"/>
              </a:lnSpc>
              <a:tabLst>
                <a:tab pos="1555750" algn="l"/>
              </a:tabLst>
            </a:pPr>
            <a:r>
              <a:rPr sz="1600" spc="-10" dirty="0">
                <a:latin typeface="Cambria"/>
                <a:cs typeface="Cambria"/>
              </a:rPr>
              <a:t>председатель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-10" dirty="0">
                <a:latin typeface="Cambria"/>
                <a:cs typeface="Cambria"/>
              </a:rPr>
              <a:t>колхоза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1591" y="2799079"/>
            <a:ext cx="941069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mbria"/>
                <a:cs typeface="Cambria"/>
              </a:rPr>
              <a:t>школах обучения. Каждый должен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75221" y="3530549"/>
            <a:ext cx="22682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96925" algn="l"/>
                <a:tab pos="1948180" algn="l"/>
              </a:tabLst>
            </a:pPr>
            <a:r>
              <a:rPr sz="1600" spc="-25" dirty="0">
                <a:latin typeface="Cambria"/>
                <a:cs typeface="Cambria"/>
              </a:rPr>
              <a:t>был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-10" dirty="0">
                <a:latin typeface="Cambria"/>
                <a:cs typeface="Cambria"/>
              </a:rPr>
              <a:t>каждый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-25" dirty="0">
                <a:latin typeface="Cambria"/>
                <a:cs typeface="Cambria"/>
              </a:rPr>
              <a:t>год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71591" y="3774694"/>
            <a:ext cx="3370579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1373505" algn="l"/>
                <a:tab pos="2062480" algn="l"/>
              </a:tabLst>
            </a:pPr>
            <a:r>
              <a:rPr sz="1600" dirty="0">
                <a:latin typeface="Cambria"/>
                <a:cs typeface="Cambria"/>
              </a:rPr>
              <a:t>предоставить</a:t>
            </a:r>
            <a:r>
              <a:rPr sz="1600" spc="335" dirty="0">
                <a:latin typeface="Cambria"/>
                <a:cs typeface="Cambria"/>
              </a:rPr>
              <a:t>   </a:t>
            </a:r>
            <a:r>
              <a:rPr sz="1600" dirty="0">
                <a:latin typeface="Cambria"/>
                <a:cs typeface="Cambria"/>
              </a:rPr>
              <a:t>два</a:t>
            </a:r>
            <a:r>
              <a:rPr sz="1600" spc="325" dirty="0">
                <a:latin typeface="Cambria"/>
                <a:cs typeface="Cambria"/>
              </a:rPr>
              <a:t>   </a:t>
            </a:r>
            <a:r>
              <a:rPr sz="1600" dirty="0">
                <a:latin typeface="Cambria"/>
                <a:cs typeface="Cambria"/>
              </a:rPr>
              <a:t>человека</a:t>
            </a:r>
            <a:r>
              <a:rPr sz="1600" spc="335" dirty="0">
                <a:latin typeface="Cambria"/>
                <a:cs typeface="Cambria"/>
              </a:rPr>
              <a:t>   </a:t>
            </a:r>
            <a:r>
              <a:rPr sz="1600" spc="-50" dirty="0">
                <a:latin typeface="Cambria"/>
                <a:cs typeface="Cambria"/>
              </a:rPr>
              <a:t>в </a:t>
            </a:r>
            <a:r>
              <a:rPr sz="1600" dirty="0">
                <a:latin typeface="Cambria"/>
                <a:cs typeface="Cambria"/>
              </a:rPr>
              <a:t>ремесленное</a:t>
            </a:r>
            <a:r>
              <a:rPr sz="1600" spc="175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училище</a:t>
            </a:r>
            <a:r>
              <a:rPr sz="1600" spc="185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и</a:t>
            </a:r>
            <a:r>
              <a:rPr sz="1600" spc="175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двоих</a:t>
            </a:r>
            <a:r>
              <a:rPr sz="1600" spc="175" dirty="0">
                <a:latin typeface="Cambria"/>
                <a:cs typeface="Cambria"/>
              </a:rPr>
              <a:t>  </a:t>
            </a:r>
            <a:r>
              <a:rPr sz="1600" spc="-50" dirty="0">
                <a:latin typeface="Cambria"/>
                <a:cs typeface="Cambria"/>
              </a:rPr>
              <a:t>в </a:t>
            </a:r>
            <a:r>
              <a:rPr sz="1600" spc="-25" dirty="0">
                <a:latin typeface="Cambria"/>
                <a:cs typeface="Cambria"/>
              </a:rPr>
              <a:t>ФЗО</a:t>
            </a:r>
            <a:r>
              <a:rPr sz="1600" dirty="0">
                <a:latin typeface="Cambria"/>
                <a:cs typeface="Cambria"/>
              </a:rPr>
              <a:t>	</a:t>
            </a:r>
            <a:r>
              <a:rPr sz="1600" spc="-10" dirty="0">
                <a:latin typeface="Cambria"/>
                <a:cs typeface="Cambria"/>
              </a:rPr>
              <a:t>(фабрично-заводское </a:t>
            </a:r>
            <a:r>
              <a:rPr sz="1600" dirty="0">
                <a:latin typeface="Cambria"/>
                <a:cs typeface="Cambria"/>
              </a:rPr>
              <a:t>обучение)</a:t>
            </a:r>
            <a:r>
              <a:rPr sz="1600" spc="44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на</a:t>
            </a:r>
            <a:r>
              <a:rPr sz="1600" spc="44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100</a:t>
            </a:r>
            <a:r>
              <a:rPr sz="1600" spc="44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членов</a:t>
            </a:r>
            <a:r>
              <a:rPr sz="1600" spc="44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колхоза. Подобную</a:t>
            </a:r>
            <a:r>
              <a:rPr sz="1600" dirty="0">
                <a:latin typeface="Cambria"/>
                <a:cs typeface="Cambria"/>
              </a:rPr>
              <a:t>		</a:t>
            </a:r>
            <a:r>
              <a:rPr sz="1600" spc="-10" dirty="0">
                <a:latin typeface="Cambria"/>
                <a:cs typeface="Cambria"/>
              </a:rPr>
              <a:t>мобилизацию проводили</a:t>
            </a:r>
            <a:r>
              <a:rPr sz="1600" dirty="0">
                <a:latin typeface="Cambria"/>
                <a:cs typeface="Cambria"/>
              </a:rPr>
              <a:t> и</a:t>
            </a:r>
            <a:r>
              <a:rPr sz="1600" spc="-15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в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городах.</a:t>
            </a:r>
            <a:endParaRPr sz="1600">
              <a:latin typeface="Cambria"/>
              <a:cs typeface="Cambri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mbria"/>
                <a:cs typeface="Cambria"/>
              </a:rPr>
              <a:t>Окончившие</a:t>
            </a:r>
            <a:r>
              <a:rPr sz="1600" spc="-3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ремесленные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spc="-10" dirty="0">
                <a:latin typeface="Cambria"/>
                <a:cs typeface="Cambria"/>
              </a:rPr>
              <a:t>училища </a:t>
            </a:r>
            <a:r>
              <a:rPr sz="1600" dirty="0">
                <a:latin typeface="Cambria"/>
                <a:cs typeface="Cambria"/>
              </a:rPr>
              <a:t>получали</a:t>
            </a:r>
            <a:r>
              <a:rPr sz="1600" spc="-2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распределение</a:t>
            </a:r>
            <a:r>
              <a:rPr sz="1600" spc="-10" dirty="0">
                <a:latin typeface="Cambria"/>
                <a:cs typeface="Cambria"/>
              </a:rPr>
              <a:t> </a:t>
            </a:r>
            <a:r>
              <a:rPr sz="1600" dirty="0">
                <a:latin typeface="Cambria"/>
                <a:cs typeface="Cambria"/>
              </a:rPr>
              <a:t>на</a:t>
            </a:r>
            <a:r>
              <a:rPr sz="1600" spc="-10" dirty="0">
                <a:latin typeface="Cambria"/>
                <a:cs typeface="Cambria"/>
              </a:rPr>
              <a:t> заводы, </a:t>
            </a:r>
            <a:r>
              <a:rPr sz="1600" dirty="0">
                <a:latin typeface="Cambria"/>
                <a:cs typeface="Cambria"/>
              </a:rPr>
              <a:t>где</a:t>
            </a:r>
            <a:r>
              <a:rPr sz="1600" spc="204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были</a:t>
            </a:r>
            <a:r>
              <a:rPr sz="1600" spc="200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обязаны</a:t>
            </a:r>
            <a:r>
              <a:rPr sz="1600" spc="204" dirty="0">
                <a:latin typeface="Cambria"/>
                <a:cs typeface="Cambria"/>
              </a:rPr>
              <a:t>  </a:t>
            </a:r>
            <a:r>
              <a:rPr sz="1600" dirty="0">
                <a:latin typeface="Cambria"/>
                <a:cs typeface="Cambria"/>
              </a:rPr>
              <a:t>отработать</a:t>
            </a:r>
            <a:r>
              <a:rPr sz="1600" spc="210" dirty="0">
                <a:latin typeface="Cambria"/>
                <a:cs typeface="Cambria"/>
              </a:rPr>
              <a:t>  </a:t>
            </a:r>
            <a:r>
              <a:rPr sz="1600" spc="-50" dirty="0">
                <a:latin typeface="Cambria"/>
                <a:cs typeface="Cambria"/>
              </a:rPr>
              <a:t>4 </a:t>
            </a:r>
            <a:r>
              <a:rPr sz="1600" spc="-10" dirty="0">
                <a:latin typeface="Cambria"/>
                <a:cs typeface="Cambria"/>
              </a:rPr>
              <a:t>года</a:t>
            </a:r>
            <a:r>
              <a:rPr sz="1600" b="1" spc="-10" dirty="0">
                <a:latin typeface="Cambria"/>
                <a:cs typeface="Cambria"/>
              </a:rPr>
              <a:t>.</a:t>
            </a:r>
            <a:endParaRPr sz="160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295275"/>
            <a:ext cx="4924425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6384"/>
            <a:ext cx="9144000" cy="58140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42642" y="6328664"/>
            <a:ext cx="4423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Первый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призыв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трудовых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резервов.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1940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год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3514" y="260604"/>
            <a:ext cx="4650486" cy="62373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0591"/>
            <a:ext cx="4427982" cy="62730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4" y="339090"/>
            <a:ext cx="8753348" cy="62308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307" y="475487"/>
            <a:ext cx="8752332" cy="58353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17467" y="6400596"/>
            <a:ext cx="1776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Мастер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ученики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9400" y="6328664"/>
            <a:ext cx="6118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Царёв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В.Г.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Каждому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школьнику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трудовую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профессию!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1958.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715" y="115823"/>
            <a:ext cx="8334756" cy="61127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330708"/>
            <a:ext cx="4282440" cy="61066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6884" y="259079"/>
            <a:ext cx="4174236" cy="62682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4" y="404710"/>
            <a:ext cx="4294251" cy="57605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0476" y="763523"/>
            <a:ext cx="4367783" cy="49133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7746" y="647827"/>
            <a:ext cx="322834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В</a:t>
            </a:r>
            <a:r>
              <a:rPr sz="1800" spc="3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1961/62</a:t>
            </a:r>
            <a:r>
              <a:rPr sz="1800" spc="30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учебном</a:t>
            </a:r>
            <a:r>
              <a:rPr sz="1800" spc="3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году</a:t>
            </a:r>
            <a:r>
              <a:rPr sz="1800" spc="300" dirty="0">
                <a:latin typeface="Cambria"/>
                <a:cs typeface="Cambria"/>
              </a:rPr>
              <a:t>  </a:t>
            </a:r>
            <a:r>
              <a:rPr sz="1800" spc="-50" dirty="0">
                <a:latin typeface="Cambria"/>
                <a:cs typeface="Cambria"/>
              </a:rPr>
              <a:t>в </a:t>
            </a:r>
            <a:r>
              <a:rPr sz="1800" dirty="0">
                <a:latin typeface="Cambria"/>
                <a:cs typeface="Cambria"/>
              </a:rPr>
              <a:t>стране</a:t>
            </a:r>
            <a:r>
              <a:rPr sz="1800" spc="-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было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3416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учреждений </a:t>
            </a:r>
            <a:r>
              <a:rPr sz="1800" dirty="0">
                <a:latin typeface="Cambria"/>
                <a:cs typeface="Cambria"/>
              </a:rPr>
              <a:t>среднего</a:t>
            </a:r>
            <a:r>
              <a:rPr sz="1800" spc="35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профессионального </a:t>
            </a:r>
            <a:r>
              <a:rPr sz="1800" dirty="0">
                <a:latin typeface="Cambria"/>
                <a:cs typeface="Cambria"/>
              </a:rPr>
              <a:t>образования</a:t>
            </a:r>
            <a:r>
              <a:rPr sz="1800" spc="11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</a:t>
            </a:r>
            <a:r>
              <a:rPr sz="1800" spc="12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контингентом </a:t>
            </a:r>
            <a:r>
              <a:rPr sz="1800" dirty="0">
                <a:latin typeface="Cambria"/>
                <a:cs typeface="Cambria"/>
              </a:rPr>
              <a:t>учащихся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2,4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млн.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человек.</a:t>
            </a:r>
            <a:r>
              <a:rPr sz="1800" spc="400" dirty="0">
                <a:latin typeface="Cambria"/>
                <a:cs typeface="Cambria"/>
              </a:rPr>
              <a:t> </a:t>
            </a:r>
            <a:r>
              <a:rPr sz="1800" spc="-60" dirty="0">
                <a:latin typeface="Cambria"/>
                <a:cs typeface="Cambria"/>
              </a:rPr>
              <a:t>В </a:t>
            </a:r>
            <a:r>
              <a:rPr sz="1800" dirty="0">
                <a:latin typeface="Cambria"/>
                <a:cs typeface="Cambria"/>
              </a:rPr>
              <a:t>соответствии</a:t>
            </a:r>
            <a:r>
              <a:rPr sz="1800" spc="2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</a:t>
            </a:r>
            <a:r>
              <a:rPr sz="1800" spc="28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требованиями </a:t>
            </a:r>
            <a:r>
              <a:rPr sz="1800" dirty="0">
                <a:latin typeface="Cambria"/>
                <a:cs typeface="Cambria"/>
              </a:rPr>
              <a:t>отраслей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народного</a:t>
            </a:r>
            <a:r>
              <a:rPr sz="1800" spc="4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хозяйства </a:t>
            </a:r>
            <a:r>
              <a:rPr sz="1800" dirty="0">
                <a:latin typeface="Cambria"/>
                <a:cs typeface="Cambria"/>
              </a:rPr>
              <a:t>возросла</a:t>
            </a:r>
            <a:r>
              <a:rPr sz="1800" spc="26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подготовка</a:t>
            </a:r>
            <a:r>
              <a:rPr sz="1800" spc="26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кадров </a:t>
            </a:r>
            <a:r>
              <a:rPr sz="1800" dirty="0">
                <a:latin typeface="Cambria"/>
                <a:cs typeface="Cambria"/>
              </a:rPr>
              <a:t>по</a:t>
            </a:r>
            <a:r>
              <a:rPr sz="1800" spc="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ряду</a:t>
            </a:r>
            <a:r>
              <a:rPr sz="1800" spc="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специальностей,</a:t>
            </a:r>
            <a:r>
              <a:rPr sz="1800" spc="55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было </a:t>
            </a:r>
            <a:r>
              <a:rPr sz="1800" dirty="0">
                <a:latin typeface="Cambria"/>
                <a:cs typeface="Cambria"/>
              </a:rPr>
              <a:t>открыто</a:t>
            </a:r>
            <a:r>
              <a:rPr sz="1800" spc="29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более</a:t>
            </a:r>
            <a:r>
              <a:rPr sz="1800" spc="29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30</a:t>
            </a:r>
            <a:r>
              <a:rPr sz="1800" spc="290" dirty="0">
                <a:latin typeface="Cambria"/>
                <a:cs typeface="Cambria"/>
              </a:rPr>
              <a:t>   </a:t>
            </a:r>
            <a:r>
              <a:rPr sz="1800" spc="-20" dirty="0">
                <a:latin typeface="Cambria"/>
                <a:cs typeface="Cambria"/>
              </a:rPr>
              <a:t>новых </a:t>
            </a:r>
            <a:r>
              <a:rPr sz="1800" dirty="0">
                <a:latin typeface="Cambria"/>
                <a:cs typeface="Cambria"/>
              </a:rPr>
              <a:t>направлений</a:t>
            </a:r>
            <a:r>
              <a:rPr sz="1800" spc="38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подготовки.</a:t>
            </a:r>
            <a:r>
              <a:rPr sz="1800" spc="380" dirty="0">
                <a:latin typeface="Cambria"/>
                <a:cs typeface="Cambria"/>
              </a:rPr>
              <a:t>  </a:t>
            </a:r>
            <a:r>
              <a:rPr sz="1800" spc="-50" dirty="0">
                <a:latin typeface="Cambria"/>
                <a:cs typeface="Cambria"/>
              </a:rPr>
              <a:t>К </a:t>
            </a:r>
            <a:r>
              <a:rPr sz="1800" dirty="0">
                <a:latin typeface="Cambria"/>
                <a:cs typeface="Cambria"/>
              </a:rPr>
              <a:t>1981</a:t>
            </a:r>
            <a:r>
              <a:rPr sz="1800" spc="19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году</a:t>
            </a:r>
            <a:r>
              <a:rPr sz="1800" spc="2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система</a:t>
            </a:r>
            <a:r>
              <a:rPr sz="1800" spc="19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среднего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7746" y="3940555"/>
            <a:ext cx="1468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специального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9471" y="3940555"/>
            <a:ext cx="1354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130" marR="5080" indent="-13906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образования подготовку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746" y="4214876"/>
            <a:ext cx="2042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осуществляла</a:t>
            </a:r>
            <a:endParaRPr sz="1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tabLst>
                <a:tab pos="977265" algn="l"/>
                <a:tab pos="1591310" algn="l"/>
              </a:tabLst>
            </a:pPr>
            <a:r>
              <a:rPr sz="1800" spc="-10" dirty="0">
                <a:latin typeface="Cambria"/>
                <a:cs typeface="Cambria"/>
              </a:rPr>
              <a:t>кадров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5" dirty="0">
                <a:latin typeface="Cambria"/>
                <a:cs typeface="Cambria"/>
              </a:rPr>
              <a:t>для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0" dirty="0">
                <a:latin typeface="Cambria"/>
                <a:cs typeface="Cambria"/>
              </a:rPr>
              <a:t>всех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0471" y="4489195"/>
            <a:ext cx="973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отраслей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87746" y="4763516"/>
            <a:ext cx="322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0475" algn="l"/>
                <a:tab pos="2451100" algn="l"/>
              </a:tabLst>
            </a:pPr>
            <a:r>
              <a:rPr sz="1800" spc="-10" dirty="0">
                <a:latin typeface="Cambria"/>
                <a:cs typeface="Cambria"/>
              </a:rPr>
              <a:t>народного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хозяйства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страны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87746" y="5037785"/>
            <a:ext cx="23158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7285" algn="l"/>
                <a:tab pos="2051685" algn="l"/>
              </a:tabLst>
            </a:pPr>
            <a:r>
              <a:rPr sz="1800" spc="-10" dirty="0">
                <a:latin typeface="Cambria"/>
                <a:cs typeface="Cambria"/>
              </a:rPr>
              <a:t>более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5" dirty="0">
                <a:latin typeface="Cambria"/>
                <a:cs typeface="Cambria"/>
              </a:rPr>
              <a:t>чем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5" dirty="0">
                <a:latin typeface="Cambria"/>
                <a:cs typeface="Cambria"/>
              </a:rPr>
              <a:t>по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07654" y="5037785"/>
            <a:ext cx="4051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mbria"/>
                <a:cs typeface="Cambria"/>
              </a:rPr>
              <a:t>500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7746" y="5312409"/>
            <a:ext cx="1779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специальностям.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614172"/>
            <a:ext cx="5042916" cy="52014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425" y="0"/>
            <a:ext cx="6334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8509" y="4247515"/>
            <a:ext cx="7045325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mbria"/>
                <a:cs typeface="Cambria"/>
              </a:rPr>
              <a:t>К</a:t>
            </a:r>
            <a:r>
              <a:rPr sz="2000" spc="484" dirty="0">
                <a:latin typeface="Cambria"/>
                <a:cs typeface="Cambria"/>
              </a:rPr>
              <a:t>   </a:t>
            </a:r>
            <a:r>
              <a:rPr sz="2000" dirty="0">
                <a:latin typeface="Cambria"/>
                <a:cs typeface="Cambria"/>
              </a:rPr>
              <a:t>началу</a:t>
            </a:r>
            <a:r>
              <a:rPr sz="2000" spc="484" dirty="0">
                <a:latin typeface="Cambria"/>
                <a:cs typeface="Cambria"/>
              </a:rPr>
              <a:t>   </a:t>
            </a:r>
            <a:r>
              <a:rPr sz="2000" spc="-25" dirty="0">
                <a:latin typeface="Cambria"/>
                <a:cs typeface="Cambria"/>
              </a:rPr>
              <a:t>90-</a:t>
            </a:r>
            <a:r>
              <a:rPr sz="2000" dirty="0">
                <a:latin typeface="Cambria"/>
                <a:cs typeface="Cambria"/>
              </a:rPr>
              <a:t>х</a:t>
            </a:r>
            <a:r>
              <a:rPr sz="2000" spc="490" dirty="0">
                <a:latin typeface="Cambria"/>
                <a:cs typeface="Cambria"/>
              </a:rPr>
              <a:t>   </a:t>
            </a:r>
            <a:r>
              <a:rPr sz="2000" dirty="0">
                <a:latin typeface="Cambria"/>
                <a:cs typeface="Cambria"/>
              </a:rPr>
              <a:t>годов</a:t>
            </a:r>
            <a:r>
              <a:rPr sz="2000" spc="484" dirty="0">
                <a:latin typeface="Cambria"/>
                <a:cs typeface="Cambria"/>
              </a:rPr>
              <a:t>   </a:t>
            </a:r>
            <a:r>
              <a:rPr sz="2000" dirty="0">
                <a:latin typeface="Cambria"/>
                <a:cs typeface="Cambria"/>
              </a:rPr>
              <a:t>ХХ</a:t>
            </a:r>
            <a:r>
              <a:rPr sz="2000" spc="480" dirty="0">
                <a:latin typeface="Cambria"/>
                <a:cs typeface="Cambria"/>
              </a:rPr>
              <a:t>   </a:t>
            </a:r>
            <a:r>
              <a:rPr sz="2000" dirty="0">
                <a:latin typeface="Cambria"/>
                <a:cs typeface="Cambria"/>
              </a:rPr>
              <a:t>века</a:t>
            </a:r>
            <a:r>
              <a:rPr sz="2000" spc="484" dirty="0">
                <a:latin typeface="Cambria"/>
                <a:cs typeface="Cambria"/>
              </a:rPr>
              <a:t>   </a:t>
            </a:r>
            <a:r>
              <a:rPr sz="2000" spc="-10" dirty="0">
                <a:latin typeface="Cambria"/>
                <a:cs typeface="Cambria"/>
              </a:rPr>
              <a:t>диверсификация </a:t>
            </a:r>
            <a:r>
              <a:rPr sz="2000" dirty="0">
                <a:latin typeface="Cambria"/>
                <a:cs typeface="Cambria"/>
              </a:rPr>
              <a:t>профессиональных</a:t>
            </a:r>
            <a:r>
              <a:rPr sz="2000" spc="-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образовательных</a:t>
            </a:r>
            <a:r>
              <a:rPr sz="2000" spc="-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учреждений</a:t>
            </a:r>
            <a:r>
              <a:rPr sz="2000" spc="-5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привела</a:t>
            </a:r>
            <a:r>
              <a:rPr sz="2000" spc="-45" dirty="0">
                <a:latin typeface="Cambria"/>
                <a:cs typeface="Cambria"/>
              </a:rPr>
              <a:t> </a:t>
            </a:r>
            <a:r>
              <a:rPr sz="2000" spc="-50" dirty="0">
                <a:latin typeface="Cambria"/>
                <a:cs typeface="Cambria"/>
              </a:rPr>
              <a:t>к </a:t>
            </a:r>
            <a:r>
              <a:rPr sz="2000" dirty="0">
                <a:latin typeface="Cambria"/>
                <a:cs typeface="Cambria"/>
              </a:rPr>
              <a:t>изменению</a:t>
            </a:r>
            <a:r>
              <a:rPr sz="2000" spc="-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их</a:t>
            </a:r>
            <a:r>
              <a:rPr sz="2000" spc="-3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структуры.</a:t>
            </a:r>
            <a:endParaRPr sz="2000">
              <a:latin typeface="Cambria"/>
              <a:cs typeface="Cambri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ambria"/>
                <a:cs typeface="Cambria"/>
              </a:rPr>
              <a:t>Переход</a:t>
            </a:r>
            <a:r>
              <a:rPr sz="2000" spc="459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России</a:t>
            </a:r>
            <a:r>
              <a:rPr sz="2000" spc="459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на</a:t>
            </a:r>
            <a:r>
              <a:rPr sz="2000" spc="47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рыночные</a:t>
            </a:r>
            <a:r>
              <a:rPr sz="2000" spc="45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отношения</a:t>
            </a:r>
            <a:r>
              <a:rPr sz="2000" spc="46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поставил</a:t>
            </a:r>
            <a:r>
              <a:rPr sz="2000" spc="45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перед </a:t>
            </a:r>
            <a:r>
              <a:rPr sz="2000" dirty="0">
                <a:latin typeface="Cambria"/>
                <a:cs typeface="Cambria"/>
              </a:rPr>
              <a:t>системой</a:t>
            </a:r>
            <a:r>
              <a:rPr sz="2000" spc="320" dirty="0">
                <a:latin typeface="Cambria"/>
                <a:cs typeface="Cambria"/>
              </a:rPr>
              <a:t>  </a:t>
            </a:r>
            <a:r>
              <a:rPr sz="2000" dirty="0">
                <a:latin typeface="Cambria"/>
                <a:cs typeface="Cambria"/>
              </a:rPr>
              <a:t>профессионального</a:t>
            </a:r>
            <a:r>
              <a:rPr sz="2000" spc="325" dirty="0">
                <a:latin typeface="Cambria"/>
                <a:cs typeface="Cambria"/>
              </a:rPr>
              <a:t>  </a:t>
            </a:r>
            <a:r>
              <a:rPr sz="2000" dirty="0">
                <a:latin typeface="Cambria"/>
                <a:cs typeface="Cambria"/>
              </a:rPr>
              <a:t>образования</a:t>
            </a:r>
            <a:r>
              <a:rPr sz="2000" spc="320" dirty="0">
                <a:latin typeface="Cambria"/>
                <a:cs typeface="Cambria"/>
              </a:rPr>
              <a:t>  </a:t>
            </a:r>
            <a:r>
              <a:rPr sz="2000" dirty="0">
                <a:latin typeface="Cambria"/>
                <a:cs typeface="Cambria"/>
              </a:rPr>
              <a:t>новые</a:t>
            </a:r>
            <a:r>
              <a:rPr sz="2000" spc="315" dirty="0">
                <a:latin typeface="Cambria"/>
                <a:cs typeface="Cambria"/>
              </a:rPr>
              <a:t>  </a:t>
            </a:r>
            <a:r>
              <a:rPr sz="2000" spc="-10" dirty="0">
                <a:latin typeface="Cambria"/>
                <a:cs typeface="Cambria"/>
              </a:rPr>
              <a:t>цели, </a:t>
            </a:r>
            <a:r>
              <a:rPr sz="2000" dirty="0">
                <a:latin typeface="Cambria"/>
                <a:cs typeface="Cambria"/>
              </a:rPr>
              <a:t>решение</a:t>
            </a:r>
            <a:r>
              <a:rPr sz="2000" spc="4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которых</a:t>
            </a:r>
            <a:r>
              <a:rPr sz="2000" spc="4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мы</a:t>
            </a:r>
            <a:r>
              <a:rPr sz="2000" spc="4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видим</a:t>
            </a:r>
            <a:r>
              <a:rPr sz="2000" spc="434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в</a:t>
            </a:r>
            <a:r>
              <a:rPr sz="2000" spc="4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глубоких</a:t>
            </a:r>
            <a:r>
              <a:rPr sz="2000" spc="440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преобразованиях </a:t>
            </a:r>
            <a:r>
              <a:rPr sz="2000" dirty="0">
                <a:latin typeface="Cambria"/>
                <a:cs typeface="Cambria"/>
              </a:rPr>
              <a:t>системы</a:t>
            </a:r>
            <a:r>
              <a:rPr sz="2000" spc="-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профессионального</a:t>
            </a:r>
            <a:r>
              <a:rPr sz="2000" spc="-9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образования.</a:t>
            </a:r>
            <a:endParaRPr sz="20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260731"/>
            <a:ext cx="7067550" cy="37445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594" y="116586"/>
            <a:ext cx="6462903" cy="36381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3816857"/>
            <a:ext cx="841375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Многовековая</a:t>
            </a:r>
            <a:r>
              <a:rPr sz="1800" spc="15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история</a:t>
            </a:r>
            <a:r>
              <a:rPr sz="1800" spc="17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развития</a:t>
            </a:r>
            <a:r>
              <a:rPr sz="1800" spc="15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среднего</a:t>
            </a:r>
            <a:r>
              <a:rPr sz="1800" spc="16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профессионального</a:t>
            </a:r>
            <a:r>
              <a:rPr sz="1800" spc="16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образования </a:t>
            </a:r>
            <a:r>
              <a:rPr sz="1800" dirty="0">
                <a:latin typeface="Cambria"/>
                <a:cs typeface="Cambria"/>
              </a:rPr>
              <a:t>России</a:t>
            </a:r>
            <a:r>
              <a:rPr sz="1800" spc="21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продолжается</a:t>
            </a:r>
            <a:r>
              <a:rPr sz="1800" spc="22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третьем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тысячелетии.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2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настоящее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время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spc="-25" dirty="0">
                <a:latin typeface="Cambria"/>
                <a:cs typeface="Cambria"/>
              </a:rPr>
              <a:t>это </a:t>
            </a:r>
            <a:r>
              <a:rPr sz="1800" dirty="0">
                <a:latin typeface="Cambria"/>
                <a:cs typeface="Cambria"/>
              </a:rPr>
              <a:t>стабильно</a:t>
            </a:r>
            <a:r>
              <a:rPr sz="1800" spc="-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развивающийся,</a:t>
            </a:r>
            <a:r>
              <a:rPr sz="1800" spc="-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широко</a:t>
            </a:r>
            <a:r>
              <a:rPr sz="1800" spc="-3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востребованный</a:t>
            </a:r>
            <a:r>
              <a:rPr sz="1800" spc="-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уровень</a:t>
            </a:r>
            <a:r>
              <a:rPr sz="1800" spc="-2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образования.</a:t>
            </a:r>
            <a:endParaRPr sz="1800" dirty="0">
              <a:latin typeface="Cambria"/>
              <a:cs typeface="Cambria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В</a:t>
            </a:r>
            <a:r>
              <a:rPr sz="1800" spc="30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наступившем</a:t>
            </a:r>
            <a:r>
              <a:rPr sz="1800" spc="30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столетии</a:t>
            </a:r>
            <a:r>
              <a:rPr sz="1800" spc="30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перед</a:t>
            </a:r>
            <a:r>
              <a:rPr sz="1800" spc="30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средней</a:t>
            </a:r>
            <a:r>
              <a:rPr sz="1800" spc="30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профессиональной</a:t>
            </a:r>
            <a:r>
              <a:rPr sz="1800" spc="300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школой </a:t>
            </a:r>
            <a:r>
              <a:rPr sz="1800" dirty="0">
                <a:latin typeface="Cambria"/>
                <a:cs typeface="Cambria"/>
              </a:rPr>
              <a:t>открываются</a:t>
            </a:r>
            <a:r>
              <a:rPr sz="1800" spc="2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широкие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горизонты,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связанные</a:t>
            </a:r>
            <a:r>
              <a:rPr sz="1800" spc="2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</a:t>
            </a:r>
            <a:r>
              <a:rPr sz="1800" spc="2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внедрением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информационных </a:t>
            </a:r>
            <a:r>
              <a:rPr sz="1800" dirty="0">
                <a:latin typeface="Cambria"/>
                <a:cs typeface="Cambria"/>
              </a:rPr>
              <a:t>технологий,</a:t>
            </a:r>
            <a:r>
              <a:rPr sz="1800" spc="39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новыми</a:t>
            </a:r>
            <a:r>
              <a:rPr sz="1800" spc="39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типами</a:t>
            </a:r>
            <a:r>
              <a:rPr sz="1800" spc="39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технических</a:t>
            </a:r>
            <a:r>
              <a:rPr sz="1800" spc="39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услуг,</a:t>
            </a:r>
            <a:r>
              <a:rPr sz="1800" spc="39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созданием</a:t>
            </a:r>
            <a:r>
              <a:rPr sz="1800" spc="390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новых </a:t>
            </a:r>
            <a:r>
              <a:rPr sz="1800" dirty="0">
                <a:latin typeface="Cambria"/>
                <a:cs typeface="Cambria"/>
              </a:rPr>
              <a:t>специальностей</a:t>
            </a:r>
            <a:r>
              <a:rPr sz="1800" spc="204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на</a:t>
            </a:r>
            <a:r>
              <a:rPr sz="1800" spc="21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основе</a:t>
            </a:r>
            <a:r>
              <a:rPr sz="1800" spc="20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научно-</a:t>
            </a:r>
            <a:r>
              <a:rPr sz="1800" dirty="0">
                <a:latin typeface="Cambria"/>
                <a:cs typeface="Cambria"/>
              </a:rPr>
              <a:t>промышленных</a:t>
            </a:r>
            <a:r>
              <a:rPr sz="1800" spc="22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прорывов</a:t>
            </a:r>
            <a:r>
              <a:rPr sz="1800" spc="21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1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различных </a:t>
            </a:r>
            <a:r>
              <a:rPr sz="1800" dirty="0">
                <a:latin typeface="Cambria"/>
                <a:cs typeface="Cambria"/>
              </a:rPr>
              <a:t>отраслях</a:t>
            </a:r>
            <a:r>
              <a:rPr sz="1800" spc="3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экономики</a:t>
            </a:r>
            <a:r>
              <a:rPr sz="1800" spc="3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3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социальной</a:t>
            </a:r>
            <a:r>
              <a:rPr sz="1800" spc="3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сферы.</a:t>
            </a:r>
            <a:r>
              <a:rPr sz="1800" spc="3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Роль</a:t>
            </a:r>
            <a:r>
              <a:rPr sz="1800" spc="3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среднего</a:t>
            </a:r>
            <a:r>
              <a:rPr sz="1800" spc="37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профессионального </a:t>
            </a:r>
            <a:r>
              <a:rPr sz="1800" dirty="0">
                <a:latin typeface="Cambria"/>
                <a:cs typeface="Cambria"/>
              </a:rPr>
              <a:t>образования</a:t>
            </a:r>
            <a:r>
              <a:rPr sz="1800" spc="17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увеличивается</a:t>
            </a:r>
            <a:r>
              <a:rPr sz="1800" spc="1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условиях</a:t>
            </a:r>
            <a:r>
              <a:rPr sz="1800" spc="1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растущего</a:t>
            </a:r>
            <a:r>
              <a:rPr sz="1800" spc="18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расслоения</a:t>
            </a:r>
            <a:r>
              <a:rPr sz="1800" spc="17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общества</a:t>
            </a:r>
            <a:r>
              <a:rPr sz="1800" spc="175" dirty="0">
                <a:latin typeface="Cambria"/>
                <a:cs typeface="Cambria"/>
              </a:rPr>
              <a:t>  </a:t>
            </a:r>
            <a:r>
              <a:rPr sz="1800" spc="-50" dirty="0">
                <a:latin typeface="Cambria"/>
                <a:cs typeface="Cambria"/>
              </a:rPr>
              <a:t>и </a:t>
            </a:r>
            <a:r>
              <a:rPr sz="1800" dirty="0">
                <a:latin typeface="Cambria"/>
                <a:cs typeface="Cambria"/>
              </a:rPr>
              <a:t>увеличения</a:t>
            </a:r>
            <a:r>
              <a:rPr sz="1800" spc="-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территориальной</a:t>
            </a:r>
            <a:r>
              <a:rPr sz="1800" spc="-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мобильности</a:t>
            </a:r>
            <a:r>
              <a:rPr sz="1800" spc="-7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населения.</a:t>
            </a:r>
            <a:endParaRPr sz="18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908720"/>
            <a:ext cx="4788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АВТОНОМНАЯ НЕКОММЕРЧЕСКАЯ ОРГАНИЗАЦИЯ</a:t>
            </a:r>
            <a:endParaRPr lang="ru-RU" sz="2800" dirty="0"/>
          </a:p>
          <a:p>
            <a:pPr algn="ctr"/>
            <a:r>
              <a:rPr lang="ru-RU" sz="2800" b="1" dirty="0"/>
              <a:t>ПРОФЕССИОНАЛЬНОГО ОБРАЗОВАНИЯ</a:t>
            </a:r>
            <a:endParaRPr lang="ru-RU" sz="2800" dirty="0"/>
          </a:p>
          <a:p>
            <a:pPr algn="ctr"/>
            <a:r>
              <a:rPr lang="ru-RU" sz="2800" b="1" dirty="0"/>
              <a:t>«СЕВЕРО-КАВКАЗСКИЙ КОЛЛЕДЖ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МЕДИЦИНЫ </a:t>
            </a:r>
            <a:r>
              <a:rPr lang="ru-RU" sz="2800" b="1" dirty="0"/>
              <a:t>И ГУМАНИТАРНОГО ОБРАЗОВАНИЯ»</a:t>
            </a:r>
            <a:endParaRPr lang="ru-RU" sz="2800" dirty="0"/>
          </a:p>
        </p:txBody>
      </p:sp>
      <p:pic>
        <p:nvPicPr>
          <p:cNvPr id="1026" name="Picture 2" descr="C:\Users\Пользователь\Desktop\АККРЕДИТАЦИЯ\Презентация\Фот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744416" cy="66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358487"/>
              </p:ext>
            </p:extLst>
          </p:nvPr>
        </p:nvGraphicFramePr>
        <p:xfrm>
          <a:off x="144463" y="188640"/>
          <a:ext cx="8820025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2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ользователь\Desktop\АККРЕДИТАЦИЯ\Презентация\Фото\Новая папка (2)\IMG_20250302_202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0415"/>
            <a:ext cx="3816424" cy="508856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Пользователь\Desktop\АККРЕДИТАЦИЯ\Презентация\Фото\Новая папка (2)\IMG_20250302_203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2122"/>
            <a:ext cx="4964373" cy="661916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332" y="332656"/>
            <a:ext cx="3744416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АНО ПО «СевКавКМИГО»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8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048000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Учебные </a:t>
            </a:r>
            <a:r>
              <a:rPr lang="ru-RU" sz="3200" dirty="0"/>
              <a:t>планы по специальностям и рабочие программы дисциплин, профессиональных модулей, производственных практик соответствуют требованиям, предъявляемым ФГОС СПО к содержанию подготовки по каждой специальности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144463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Образовательный </a:t>
            </a:r>
            <a:r>
              <a:rPr lang="ru-RU" sz="2800" dirty="0"/>
              <a:t>процесс в колледже организован в соответствии с образовательными программами подготовки специалистов среднего звена.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676" y="790793"/>
            <a:ext cx="3168352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АНО ПО «СевКавКМИГО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14827"/>
              </p:ext>
            </p:extLst>
          </p:nvPr>
        </p:nvGraphicFramePr>
        <p:xfrm>
          <a:off x="467544" y="332656"/>
          <a:ext cx="850661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5770314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31.02.01 </a:t>
                      </a:r>
                    </a:p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Лечебное дело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 descr="C:\Users\Пользователь\Desktop\АККРЕДИТАЦИЯ\Презентация\Фото\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42516"/>
            <a:ext cx="3178026" cy="44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920" y="2725655"/>
            <a:ext cx="5112568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3200" b="1" dirty="0"/>
              <a:t>Квалификация – Фельдшер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3200" b="1" dirty="0"/>
              <a:t>Срок обучения:   </a:t>
            </a:r>
            <a:endParaRPr lang="ru-RU" sz="3200" b="1" dirty="0" smtClean="0"/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3200" b="1" dirty="0" smtClean="0"/>
              <a:t>3 </a:t>
            </a:r>
            <a:r>
              <a:rPr lang="ru-RU" sz="3200" b="1" dirty="0"/>
              <a:t>года 10 мес.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3200" b="1" i="1" dirty="0"/>
              <a:t>Обучение на базе среднего общего </a:t>
            </a:r>
            <a:r>
              <a:rPr lang="ru-RU" sz="3200" b="1" i="1" dirty="0" smtClean="0"/>
              <a:t>образования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16153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9849"/>
              </p:ext>
            </p:extLst>
          </p:nvPr>
        </p:nvGraphicFramePr>
        <p:xfrm>
          <a:off x="179512" y="332656"/>
          <a:ext cx="879465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634410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Квалификационная характеристика</a:t>
                      </a:r>
                      <a:endParaRPr lang="ru-RU" sz="5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47369" y="2575929"/>
            <a:ext cx="5112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Профессиональная деятельность включает: оказание неотложной помощи, диагностику, лечение, реабилитацию; формирование здорового образа жизни; сохранение и укрепление здоровья; профилактику заболеваний.</a:t>
            </a:r>
            <a:endParaRPr lang="ru-RU" sz="2800" dirty="0"/>
          </a:p>
        </p:txBody>
      </p:sp>
      <p:pic>
        <p:nvPicPr>
          <p:cNvPr id="9218" name="Picture 2" descr="C:\Users\Пользователь\Desktop\АККРЕДИТАЦИЯ\Презентация\Фото\ks194CxAM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9908"/>
            <a:ext cx="3168352" cy="45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634133"/>
              </p:ext>
            </p:extLst>
          </p:nvPr>
        </p:nvGraphicFramePr>
        <p:xfrm>
          <a:off x="467544" y="332656"/>
          <a:ext cx="850661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6058346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34.02.01 </a:t>
                      </a:r>
                    </a:p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Сестринское дело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2819400"/>
            <a:ext cx="5112568" cy="357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000" b="1" dirty="0"/>
              <a:t>Квалификация- Медицинская сестра \ Медицинский брат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000" b="1" dirty="0"/>
              <a:t>Срок обучения- </a:t>
            </a:r>
            <a:r>
              <a:rPr lang="ru-RU" sz="2000" b="1" dirty="0" smtClean="0"/>
              <a:t>2 </a:t>
            </a:r>
            <a:r>
              <a:rPr lang="ru-RU" sz="2000" b="1" dirty="0"/>
              <a:t>года 10 месяцев                          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000" b="1" i="1" dirty="0" smtClean="0"/>
              <a:t>Обучение </a:t>
            </a:r>
            <a:r>
              <a:rPr lang="ru-RU" sz="2000" b="1" i="1" dirty="0"/>
              <a:t>на базе </a:t>
            </a:r>
            <a:r>
              <a:rPr lang="ru-RU" sz="2000" b="1" i="1" dirty="0" smtClean="0"/>
              <a:t>основного </a:t>
            </a:r>
            <a:r>
              <a:rPr lang="ru-RU" sz="2000" b="1" i="1" dirty="0"/>
              <a:t>общего </a:t>
            </a:r>
            <a:r>
              <a:rPr lang="ru-RU" sz="2000" b="1" i="1" dirty="0" smtClean="0"/>
              <a:t>образования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000" b="1" dirty="0"/>
              <a:t>Квалификация- Медицинская сестра \ Медицинский брат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000" b="1" dirty="0"/>
              <a:t>Срок обучения- 2 года 10 месяцев                          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000" b="1" i="1" dirty="0"/>
              <a:t>Обучение на базе среднего общего </a:t>
            </a:r>
            <a:r>
              <a:rPr lang="ru-RU" sz="2000" b="1" i="1" dirty="0" smtClean="0"/>
              <a:t>образования</a:t>
            </a:r>
            <a:endParaRPr lang="ru-RU" sz="2000" b="1" i="1" dirty="0"/>
          </a:p>
        </p:txBody>
      </p:sp>
      <p:pic>
        <p:nvPicPr>
          <p:cNvPr id="6146" name="Picture 2" descr="C:\Users\Пользователь\Desktop\АККРЕДИТАЦИЯ\Презентация\Фото\9f14de91-07f9-5bb1-b924-c29853d49a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28999"/>
            <a:ext cx="3105745" cy="454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08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19119"/>
              </p:ext>
            </p:extLst>
          </p:nvPr>
        </p:nvGraphicFramePr>
        <p:xfrm>
          <a:off x="179512" y="332656"/>
          <a:ext cx="879465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634410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Квалификационная характеристика</a:t>
                      </a:r>
                      <a:endParaRPr lang="ru-RU" sz="5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47369" y="2575929"/>
            <a:ext cx="5112568" cy="384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/>
              <a:t>Деятельность </a:t>
            </a:r>
            <a:r>
              <a:rPr lang="ru-RU" sz="2400" b="1" dirty="0"/>
              <a:t>медицинской сестры </a:t>
            </a:r>
            <a:r>
              <a:rPr lang="ru-RU" sz="2400" dirty="0"/>
              <a:t>направлена на оказание медицинской помощи отдельным семьям и группам населения и включает: сохранение и укрепление здоровья; профилактику заболеваний; обеспечение комплексного ухода за пациентами и облегчение страданий, реабилитацию.</a:t>
            </a:r>
          </a:p>
        </p:txBody>
      </p:sp>
      <p:pic>
        <p:nvPicPr>
          <p:cNvPr id="7" name="Picture 5" descr="C:\Users\Пользователь\Desktop\АККРЕДИТАЦИЯ\Презентация\Фото\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4766"/>
            <a:ext cx="3454945" cy="455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287477"/>
            <a:ext cx="8268334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Систематическое</a:t>
            </a:r>
            <a:r>
              <a:rPr sz="1800" spc="5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профессиональное</a:t>
            </a:r>
            <a:r>
              <a:rPr sz="1800" spc="5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образование</a:t>
            </a:r>
            <a:r>
              <a:rPr sz="1800" spc="5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начинает</a:t>
            </a:r>
            <a:r>
              <a:rPr sz="1800" spc="5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складываться</a:t>
            </a:r>
            <a:r>
              <a:rPr sz="1800" spc="50" dirty="0">
                <a:latin typeface="Cambria"/>
                <a:cs typeface="Cambria"/>
              </a:rPr>
              <a:t>  </a:t>
            </a:r>
            <a:r>
              <a:rPr sz="1800" spc="-50" dirty="0">
                <a:latin typeface="Cambria"/>
                <a:cs typeface="Cambria"/>
              </a:rPr>
              <a:t>в </a:t>
            </a:r>
            <a:r>
              <a:rPr sz="1800" dirty="0">
                <a:latin typeface="Cambria"/>
                <a:cs typeface="Cambria"/>
              </a:rPr>
              <a:t>нашей</a:t>
            </a:r>
            <a:r>
              <a:rPr sz="1800" spc="1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стране</a:t>
            </a:r>
            <a:r>
              <a:rPr sz="1800" spc="11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0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середине</a:t>
            </a:r>
            <a:r>
              <a:rPr sz="1800" spc="12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XVII</a:t>
            </a:r>
            <a:r>
              <a:rPr sz="1800" spc="114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века</a:t>
            </a:r>
            <a:r>
              <a:rPr sz="1800" spc="10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</a:t>
            </a:r>
            <a:r>
              <a:rPr sz="1800" spc="10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появлением</a:t>
            </a:r>
            <a:r>
              <a:rPr sz="1800" spc="114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посольских,</a:t>
            </a:r>
            <a:r>
              <a:rPr sz="1800" spc="11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лекарских, </a:t>
            </a:r>
            <a:r>
              <a:rPr sz="1800" dirty="0">
                <a:latin typeface="Cambria"/>
                <a:cs typeface="Cambria"/>
              </a:rPr>
              <a:t>типографских</a:t>
            </a:r>
            <a:r>
              <a:rPr sz="1800" spc="14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школ.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Так,</a:t>
            </a:r>
            <a:r>
              <a:rPr sz="1800" spc="15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например,</a:t>
            </a:r>
            <a:r>
              <a:rPr sz="1800" spc="14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Типографской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школе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при</a:t>
            </a:r>
            <a:r>
              <a:rPr sz="1800" spc="14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Приказе </a:t>
            </a:r>
            <a:r>
              <a:rPr sz="1800" dirty="0">
                <a:latin typeface="Cambria"/>
                <a:cs typeface="Cambria"/>
              </a:rPr>
              <a:t>печатного</a:t>
            </a:r>
            <a:r>
              <a:rPr sz="1800" spc="4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двора,</a:t>
            </a:r>
            <a:r>
              <a:rPr sz="1800" spc="4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основанной</a:t>
            </a:r>
            <a:r>
              <a:rPr sz="1800" spc="4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4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1681</a:t>
            </a:r>
            <a:r>
              <a:rPr sz="1800" spc="4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г.,</a:t>
            </a:r>
            <a:r>
              <a:rPr sz="1800" spc="48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обучалось</a:t>
            </a:r>
            <a:r>
              <a:rPr sz="1800" spc="4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</a:t>
            </a:r>
            <a:r>
              <a:rPr sz="1800" spc="4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1684</a:t>
            </a:r>
            <a:r>
              <a:rPr sz="1800" spc="4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г.</a:t>
            </a:r>
            <a:r>
              <a:rPr sz="1800" spc="48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194</a:t>
            </a:r>
            <a:r>
              <a:rPr sz="1800" spc="484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человека. </a:t>
            </a:r>
            <a:r>
              <a:rPr sz="1800" dirty="0">
                <a:latin typeface="Cambria"/>
                <a:cs typeface="Cambria"/>
              </a:rPr>
              <a:t>Школа</a:t>
            </a:r>
            <a:r>
              <a:rPr sz="1800" spc="3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одновременно</a:t>
            </a:r>
            <a:r>
              <a:rPr sz="1800" spc="3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была</a:t>
            </a:r>
            <a:r>
              <a:rPr sz="1800" spc="3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начальной</a:t>
            </a:r>
            <a:r>
              <a:rPr sz="1800" spc="3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школой</a:t>
            </a:r>
            <a:r>
              <a:rPr sz="1800" spc="3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3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училищем</a:t>
            </a:r>
            <a:r>
              <a:rPr sz="1800" spc="3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для</a:t>
            </a:r>
            <a:r>
              <a:rPr sz="1800" spc="33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подготовки </a:t>
            </a:r>
            <a:r>
              <a:rPr sz="1800" dirty="0">
                <a:latin typeface="Cambria"/>
                <a:cs typeface="Cambria"/>
              </a:rPr>
              <a:t>печатников</a:t>
            </a:r>
            <a:r>
              <a:rPr sz="1800" spc="2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Печатного</a:t>
            </a:r>
            <a:r>
              <a:rPr sz="1800" spc="2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двора.</a:t>
            </a:r>
            <a:r>
              <a:rPr sz="1800" spc="2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организации</a:t>
            </a:r>
            <a:r>
              <a:rPr sz="1800" spc="2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учебного</a:t>
            </a:r>
            <a:r>
              <a:rPr sz="1800" spc="22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процесса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особую</a:t>
            </a:r>
            <a:r>
              <a:rPr sz="1800" spc="210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роль </a:t>
            </a:r>
            <a:r>
              <a:rPr sz="1800" dirty="0">
                <a:latin typeface="Cambria"/>
                <a:cs typeface="Cambria"/>
              </a:rPr>
              <a:t>играли</a:t>
            </a:r>
            <a:r>
              <a:rPr sz="1800" spc="2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старосты,</a:t>
            </a:r>
            <a:r>
              <a:rPr sz="1800" spc="2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которым</a:t>
            </a:r>
            <a:r>
              <a:rPr sz="1800" spc="26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выплачивался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"поденный</a:t>
            </a:r>
            <a:r>
              <a:rPr sz="1800" spc="2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корм"</a:t>
            </a:r>
            <a:r>
              <a:rPr sz="1800" spc="2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25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4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обязанности которых</a:t>
            </a:r>
            <a:r>
              <a:rPr sz="1800" spc="-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входило</a:t>
            </a:r>
            <a:r>
              <a:rPr sz="1800" spc="-4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"спрашивать</a:t>
            </a:r>
            <a:r>
              <a:rPr sz="1800" spc="-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уроки</a:t>
            </a:r>
            <a:r>
              <a:rPr sz="1800" spc="-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</a:t>
            </a:r>
            <a:r>
              <a:rPr sz="1800" spc="-3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товарищей".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788" y="2563367"/>
            <a:ext cx="7312152" cy="403555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93874"/>
              </p:ext>
            </p:extLst>
          </p:nvPr>
        </p:nvGraphicFramePr>
        <p:xfrm>
          <a:off x="467544" y="332656"/>
          <a:ext cx="850661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5770314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33.02.01 </a:t>
                      </a:r>
                    </a:p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Фармация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9550" y="2670823"/>
            <a:ext cx="5112568" cy="346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/>
              <a:t>Квалификация- </a:t>
            </a:r>
            <a:r>
              <a:rPr lang="ru-RU" sz="2400" b="1" dirty="0" smtClean="0"/>
              <a:t>Фармацевт</a:t>
            </a:r>
            <a:endParaRPr lang="ru-RU" sz="2400" b="1" dirty="0"/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/>
              <a:t>Срок обучения- </a:t>
            </a:r>
            <a:r>
              <a:rPr lang="ru-RU" sz="2400" b="1" dirty="0" smtClean="0"/>
              <a:t>2 </a:t>
            </a:r>
            <a:r>
              <a:rPr lang="ru-RU" sz="2400" b="1" dirty="0"/>
              <a:t>года 10 месяцев                          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i="1" dirty="0" smtClean="0"/>
              <a:t>Обучение </a:t>
            </a:r>
            <a:r>
              <a:rPr lang="ru-RU" sz="2400" b="1" i="1" dirty="0"/>
              <a:t>на базе </a:t>
            </a:r>
            <a:r>
              <a:rPr lang="ru-RU" sz="2400" b="1" i="1" dirty="0" smtClean="0"/>
              <a:t>основного </a:t>
            </a:r>
            <a:r>
              <a:rPr lang="ru-RU" sz="2400" b="1" i="1" dirty="0"/>
              <a:t>общего </a:t>
            </a:r>
            <a:r>
              <a:rPr lang="ru-RU" sz="2400" b="1" i="1" dirty="0" smtClean="0"/>
              <a:t>образования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/>
              <a:t>Квалификация- Фармацевт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 smtClean="0"/>
              <a:t>Срок </a:t>
            </a:r>
            <a:r>
              <a:rPr lang="ru-RU" sz="2400" b="1" dirty="0"/>
              <a:t>обучения- </a:t>
            </a:r>
            <a:r>
              <a:rPr lang="ru-RU" sz="2400" b="1" dirty="0" smtClean="0"/>
              <a:t>1 год </a:t>
            </a:r>
            <a:r>
              <a:rPr lang="ru-RU" sz="2400" b="1" dirty="0"/>
              <a:t>10 месяцев                          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i="1" dirty="0"/>
              <a:t>Обучение на базе среднего общего </a:t>
            </a:r>
            <a:r>
              <a:rPr lang="ru-RU" sz="2400" b="1" i="1" dirty="0" smtClean="0"/>
              <a:t>образования</a:t>
            </a:r>
            <a:endParaRPr lang="ru-RU" sz="2400" b="1" i="1" dirty="0"/>
          </a:p>
        </p:txBody>
      </p:sp>
      <p:pic>
        <p:nvPicPr>
          <p:cNvPr id="10242" name="Picture 2" descr="C:\Users\Пользователь\Desktop\АККРЕДИТАЦИЯ\Презентация\Фото\tGv2t9EnQBPlX33nkSslMzqFk4JjMpI4C1i1MfJQhJhqQU00cStFsQzsc95MUMDZ2yOw473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18" y="2218619"/>
            <a:ext cx="3384376" cy="4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6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839796"/>
              </p:ext>
            </p:extLst>
          </p:nvPr>
        </p:nvGraphicFramePr>
        <p:xfrm>
          <a:off x="179512" y="332656"/>
          <a:ext cx="879465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634410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Квалификационная характеристика</a:t>
                      </a:r>
                      <a:endParaRPr lang="ru-RU" sz="5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47369" y="2422618"/>
            <a:ext cx="5112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/>
              <a:t>Фармацевт</a:t>
            </a:r>
            <a:r>
              <a:rPr lang="ru-RU" sz="2400" dirty="0"/>
              <a:t> готовится к следующим видам деятельности: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ru-RU" sz="2400" dirty="0"/>
              <a:t>оптовая и розничная торговля лекарственными средствами и отпуск лекарственных препаратов для медицинского и ветеринарного применения;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ru-RU" sz="2400" dirty="0" smtClean="0"/>
              <a:t>изготовление </a:t>
            </a:r>
            <a:r>
              <a:rPr lang="ru-RU" sz="2400" dirty="0"/>
              <a:t>лекарственных препаратов в условиях аптечных организаций и ветеринарных аптечных организаций.</a:t>
            </a:r>
          </a:p>
        </p:txBody>
      </p:sp>
      <p:pic>
        <p:nvPicPr>
          <p:cNvPr id="11266" name="Picture 2" descr="C:\Users\Пользователь\Desktop\АККРЕДИТАЦИЯ\Презентация\Фото\0a26053e7295038b08a64abb7c49be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5727"/>
            <a:ext cx="3456384" cy="45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775864"/>
              </p:ext>
            </p:extLst>
          </p:nvPr>
        </p:nvGraphicFramePr>
        <p:xfrm>
          <a:off x="467544" y="332656"/>
          <a:ext cx="850661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5698306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40.02.04 </a:t>
                      </a:r>
                    </a:p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</a:rPr>
                        <a:t>Юриспруденция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9550" y="2670823"/>
            <a:ext cx="5112568" cy="346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/>
              <a:t>Квалификация- </a:t>
            </a:r>
            <a:r>
              <a:rPr lang="ru-RU" sz="2400" b="1" dirty="0" smtClean="0"/>
              <a:t>Юрист</a:t>
            </a:r>
            <a:endParaRPr lang="ru-RU" sz="2400" b="1" dirty="0"/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/>
              <a:t>Срок обучения- </a:t>
            </a:r>
            <a:r>
              <a:rPr lang="ru-RU" sz="2400" b="1" dirty="0" smtClean="0"/>
              <a:t>2 </a:t>
            </a:r>
            <a:r>
              <a:rPr lang="ru-RU" sz="2400" b="1" dirty="0"/>
              <a:t>года 10 месяцев                          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i="1" dirty="0" smtClean="0"/>
              <a:t>Обучение </a:t>
            </a:r>
            <a:r>
              <a:rPr lang="ru-RU" sz="2400" b="1" i="1" dirty="0"/>
              <a:t>на базе </a:t>
            </a:r>
            <a:r>
              <a:rPr lang="ru-RU" sz="2400" b="1" i="1" dirty="0" smtClean="0"/>
              <a:t>основного </a:t>
            </a:r>
            <a:r>
              <a:rPr lang="ru-RU" sz="2400" b="1" i="1" dirty="0"/>
              <a:t>общего </a:t>
            </a:r>
            <a:r>
              <a:rPr lang="ru-RU" sz="2400" b="1" i="1" dirty="0" smtClean="0"/>
              <a:t>образования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/>
              <a:t>Квалификация- </a:t>
            </a:r>
            <a:r>
              <a:rPr lang="ru-RU" sz="2400" b="1" dirty="0" smtClean="0"/>
              <a:t>Юрист</a:t>
            </a:r>
            <a:endParaRPr lang="ru-RU" sz="2400" b="1" dirty="0"/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dirty="0" smtClean="0"/>
              <a:t>Срок </a:t>
            </a:r>
            <a:r>
              <a:rPr lang="ru-RU" sz="2400" b="1" dirty="0"/>
              <a:t>обучения- </a:t>
            </a:r>
            <a:r>
              <a:rPr lang="ru-RU" sz="2400" b="1" dirty="0" smtClean="0"/>
              <a:t>1 год </a:t>
            </a:r>
            <a:r>
              <a:rPr lang="ru-RU" sz="2400" b="1" dirty="0"/>
              <a:t>10 месяцев                          </a:t>
            </a:r>
          </a:p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ru-RU" sz="2400" b="1" i="1" dirty="0"/>
              <a:t>Обучение на базе среднего общего </a:t>
            </a:r>
            <a:r>
              <a:rPr lang="ru-RU" sz="2400" b="1" i="1" dirty="0" smtClean="0"/>
              <a:t>образования</a:t>
            </a:r>
            <a:endParaRPr lang="ru-RU" sz="2400" b="1" i="1" dirty="0"/>
          </a:p>
        </p:txBody>
      </p:sp>
      <p:pic>
        <p:nvPicPr>
          <p:cNvPr id="6" name="Picture 2" descr="C:\Users\Пользователь\Desktop\АККРЕДИТАЦИЯ\Презентация\Фото\e8b7f8509632cc922e39f53bb210ad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27943"/>
            <a:ext cx="3235424" cy="45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220691"/>
              </p:ext>
            </p:extLst>
          </p:nvPr>
        </p:nvGraphicFramePr>
        <p:xfrm>
          <a:off x="179512" y="332656"/>
          <a:ext cx="879465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634410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Квалификационная характеристика</a:t>
                      </a:r>
                      <a:endParaRPr lang="ru-RU" sz="5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2276872"/>
            <a:ext cx="87804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Деятельность по специальности 40.02.04 «Юриспруденция» направлена на </a:t>
            </a:r>
            <a:r>
              <a:rPr lang="ru-RU" sz="2000" b="1" dirty="0"/>
              <a:t>обеспечение соблюдения прав и свобод граждан</a:t>
            </a:r>
            <a:r>
              <a:rPr lang="ru-RU" sz="2000" dirty="0"/>
              <a:t>.  </a:t>
            </a:r>
          </a:p>
          <a:p>
            <a:r>
              <a:rPr lang="ru-RU" sz="2000" dirty="0"/>
              <a:t>Выпускники могут выполнять </a:t>
            </a:r>
            <a:r>
              <a:rPr lang="ru-RU" sz="2000" b="1" dirty="0"/>
              <a:t>толкование законов</a:t>
            </a:r>
            <a:r>
              <a:rPr lang="ru-RU" sz="2000" dirty="0"/>
              <a:t> и оказывать </a:t>
            </a:r>
            <a:r>
              <a:rPr lang="ru-RU" sz="2000" b="1" dirty="0"/>
              <a:t>юридическую помощь</a:t>
            </a:r>
            <a:r>
              <a:rPr lang="ru-RU" sz="2000" dirty="0"/>
              <a:t> своим клиентам, в том числе выступать в суде.  </a:t>
            </a:r>
          </a:p>
          <a:p>
            <a:r>
              <a:rPr lang="ru-RU" sz="2000" dirty="0"/>
              <a:t>Также среди основных направлений деятельности специалиста, получившего образование по этому направлению, выделяют: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контроль соблюдения нормативных правовых актов РФ;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обеспечение организационно-управленческих функций в государственных учреждениях: Пенсионном фонде, органах социальной защиты;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оказание помощи гражданам, нуждающимся в социальной защите;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проведение правовой экспертизы документов;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нотариальную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846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712968" cy="668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700" dirty="0"/>
              <a:t>Колледж располагают материально-технической базой, обеспечивающей образовательный процесс: учебные кабинеты и лаборатории, располагающиеся на территории колледжа и медицинских организаций, </a:t>
            </a:r>
            <a:r>
              <a:rPr lang="ru-RU" sz="2700" dirty="0" smtClean="0"/>
              <a:t>спортивный зал, </a:t>
            </a:r>
            <a:r>
              <a:rPr lang="ru-RU" sz="2700" dirty="0"/>
              <a:t>открытые спортивные площадки широкого профиля с элементами полосы препятствий, актовый зал, библиотеку.</a:t>
            </a:r>
          </a:p>
          <a:p>
            <a:pPr>
              <a:lnSpc>
                <a:spcPct val="114000"/>
              </a:lnSpc>
            </a:pPr>
            <a:r>
              <a:rPr lang="ru-RU" sz="2700" dirty="0"/>
              <a:t>В соответствии с требованиями ФГОС СПО все кабинеты оснащены и постоянно пополняются современным оборудованием, муляжами, наглядными пособиями, техническими средствами обучения, что позволяет проводить практические занятия на высоком современном уровне</a:t>
            </a:r>
            <a:r>
              <a:rPr lang="ru-RU" sz="2700" dirty="0" smtClean="0"/>
              <a:t>.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6646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51959"/>
              </p:ext>
            </p:extLst>
          </p:nvPr>
        </p:nvGraphicFramePr>
        <p:xfrm>
          <a:off x="179512" y="188640"/>
          <a:ext cx="8856984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7056784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Аудитория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для занятий по специальности 31.02.01 Лечебное дело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 descr="C:\Users\Пользователь\Desktop\АККРЕДИТАЦИЯ\Презентация\Фото\20250302_144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63" y="1772816"/>
            <a:ext cx="4968552" cy="49685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АККРЕДИТАЦИЯ\Презентация\Фото\20250302_144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07504" y="1484784"/>
            <a:ext cx="4229696" cy="422969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AF4B098-860C-559F-000E-52893C665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934"/>
            <a:ext cx="2981360" cy="39751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403C42-D615-7E6D-7FEE-44D0B94AB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5020" y="173932"/>
            <a:ext cx="2814002" cy="397514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FE81681-ADDA-6A68-558C-FEC42303F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15185"/>
            <a:ext cx="3600400" cy="412845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346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528080"/>
              </p:ext>
            </p:extLst>
          </p:nvPr>
        </p:nvGraphicFramePr>
        <p:xfrm>
          <a:off x="197097" y="4895398"/>
          <a:ext cx="3993091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3784811"/>
              </a:tblGrid>
              <a:tr h="1080120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Аудитория  для занятий по специальности 33.02.01 Фармация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4339" name="Picture 3" descr="C:\Users\Пользователь\Desktop\АККРЕДИТАЦИЯ\Презентация\Фото\ФМ\20250302_145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4608512" cy="4608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Пользователь\Desktop\АККРЕДИТАЦИЯ\Презентация\Фото\ФМ\2ф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148161"/>
            <a:ext cx="4536504" cy="453650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404664"/>
            <a:ext cx="3744416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АНО ПО «СевКавКМИГО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977"/>
            <a:ext cx="1007009" cy="77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Пользователь\Desktop\АККРЕДИТАЦИЯ\Презентация\Фото\ФМ\20250302_164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6853" y="640988"/>
            <a:ext cx="5400600" cy="435188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Пользователь\Desktop\АККРЕДИТАЦИЯ\Презентация\Фото\ФМ\20250302_164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400600" cy="54006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85589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Фармация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25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B0295DE-9E7F-15E8-752D-E38548784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48880"/>
            <a:ext cx="5826641" cy="436998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95ED8D-F41E-E302-0BF9-1040B4D88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08512" cy="345638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929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1767" y="1482852"/>
            <a:ext cx="3779520" cy="381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47314" y="287477"/>
            <a:ext cx="20993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профессионального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287477"/>
            <a:ext cx="4127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Появление</a:t>
            </a:r>
            <a:endParaRPr sz="1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tabLst>
                <a:tab pos="1650364" algn="l"/>
                <a:tab pos="2080895" algn="l"/>
                <a:tab pos="3778885" algn="l"/>
              </a:tabLst>
            </a:pPr>
            <a:r>
              <a:rPr sz="1800" spc="-10" dirty="0">
                <a:latin typeface="Cambria"/>
                <a:cs typeface="Cambria"/>
              </a:rPr>
              <a:t>образования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50" dirty="0">
                <a:latin typeface="Cambria"/>
                <a:cs typeface="Cambria"/>
              </a:rPr>
              <a:t>в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современном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5" dirty="0">
                <a:latin typeface="Cambria"/>
                <a:cs typeface="Cambria"/>
              </a:rPr>
              <a:t>его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836421"/>
            <a:ext cx="41287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понимании</a:t>
            </a:r>
            <a:r>
              <a:rPr sz="1800" spc="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это</a:t>
            </a:r>
            <a:r>
              <a:rPr sz="1800" spc="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заслуга</a:t>
            </a:r>
            <a:r>
              <a:rPr sz="1800" spc="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Петра</a:t>
            </a:r>
            <a:r>
              <a:rPr sz="1800" spc="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I.</a:t>
            </a:r>
            <a:r>
              <a:rPr sz="1800" spc="4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После </a:t>
            </a:r>
            <a:r>
              <a:rPr sz="1800" dirty="0">
                <a:latin typeface="Cambria"/>
                <a:cs typeface="Cambria"/>
              </a:rPr>
              <a:t>заграничных</a:t>
            </a:r>
            <a:r>
              <a:rPr sz="1800" spc="43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поездок</a:t>
            </a:r>
            <a:r>
              <a:rPr sz="1800" spc="43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41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неудачных </a:t>
            </a:r>
            <a:r>
              <a:rPr sz="1800" dirty="0">
                <a:latin typeface="Cambria"/>
                <a:cs typeface="Cambria"/>
              </a:rPr>
              <a:t>военных</a:t>
            </a:r>
            <a:r>
              <a:rPr sz="1800" spc="7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действий</a:t>
            </a:r>
            <a:r>
              <a:rPr sz="1800" spc="7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Северной</a:t>
            </a:r>
            <a:r>
              <a:rPr sz="1800" spc="6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войне </a:t>
            </a:r>
            <a:r>
              <a:rPr sz="1800" dirty="0">
                <a:latin typeface="Cambria"/>
                <a:cs typeface="Cambria"/>
              </a:rPr>
              <a:t>Петр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предпринял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шаги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по</a:t>
            </a:r>
            <a:r>
              <a:rPr sz="1800" spc="2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подготовке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934083"/>
            <a:ext cx="2631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необходимых</a:t>
            </a:r>
            <a:endParaRPr sz="1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tabLst>
                <a:tab pos="1989455" algn="l"/>
              </a:tabLst>
            </a:pPr>
            <a:r>
              <a:rPr sz="1800" spc="-10" dirty="0">
                <a:latin typeface="Cambria"/>
                <a:cs typeface="Cambria"/>
              </a:rPr>
              <a:t>специалистов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0" dirty="0">
                <a:latin typeface="Cambria"/>
                <a:cs typeface="Cambria"/>
              </a:rPr>
              <a:t>путём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540" y="2482722"/>
            <a:ext cx="2754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87575" algn="l"/>
              </a:tabLst>
            </a:pPr>
            <a:r>
              <a:rPr sz="1800" spc="-10" dirty="0">
                <a:latin typeface="Cambria"/>
                <a:cs typeface="Cambria"/>
              </a:rPr>
              <a:t>профессиональных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0" dirty="0">
                <a:latin typeface="Cambria"/>
                <a:cs typeface="Cambria"/>
              </a:rPr>
              <a:t>школ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4846" y="1934083"/>
            <a:ext cx="12719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 marR="5080" indent="-40005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государству создания различного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540" y="2756991"/>
            <a:ext cx="38207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7870" algn="l"/>
                <a:tab pos="2272665" algn="l"/>
                <a:tab pos="2592705" algn="l"/>
              </a:tabLst>
            </a:pPr>
            <a:r>
              <a:rPr sz="1800" spc="-10" dirty="0">
                <a:latin typeface="Cambria"/>
                <a:cs typeface="Cambria"/>
              </a:rPr>
              <a:t>типа.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Образование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50" dirty="0">
                <a:latin typeface="Cambria"/>
                <a:cs typeface="Cambria"/>
              </a:rPr>
              <a:t>и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воспитание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9813" y="2756991"/>
            <a:ext cx="1454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mbria"/>
                <a:cs typeface="Cambria"/>
              </a:rPr>
              <a:t>в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540" y="3031616"/>
            <a:ext cx="4125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101850" algn="l"/>
              </a:tabLst>
            </a:pPr>
            <a:r>
              <a:rPr sz="1800" dirty="0">
                <a:latin typeface="Cambria"/>
                <a:cs typeface="Cambria"/>
              </a:rPr>
              <a:t>петровской</a:t>
            </a:r>
            <a:r>
              <a:rPr sz="1800" spc="-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школе</a:t>
            </a:r>
            <a:r>
              <a:rPr sz="1800" spc="-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было</a:t>
            </a:r>
            <a:r>
              <a:rPr sz="1800" spc="-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направлено</a:t>
            </a:r>
            <a:r>
              <a:rPr sz="1800" spc="-40" dirty="0">
                <a:latin typeface="Cambria"/>
                <a:cs typeface="Cambria"/>
              </a:rPr>
              <a:t> </a:t>
            </a:r>
            <a:r>
              <a:rPr sz="1800" spc="-25" dirty="0">
                <a:latin typeface="Cambria"/>
                <a:cs typeface="Cambria"/>
              </a:rPr>
              <a:t>на </a:t>
            </a:r>
            <a:r>
              <a:rPr sz="1800" spc="-10" dirty="0">
                <a:latin typeface="Cambria"/>
                <a:cs typeface="Cambria"/>
              </a:rPr>
              <a:t>приобретение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профессиональных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540" y="3580257"/>
            <a:ext cx="4125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44295" algn="l"/>
                <a:tab pos="2447925" algn="l"/>
                <a:tab pos="3552825" algn="l"/>
              </a:tabLst>
            </a:pPr>
            <a:r>
              <a:rPr sz="1800" spc="-10" dirty="0">
                <a:latin typeface="Cambria"/>
                <a:cs typeface="Cambria"/>
              </a:rPr>
              <a:t>навыков.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России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нужны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20" dirty="0">
                <a:latin typeface="Cambria"/>
                <a:cs typeface="Cambria"/>
              </a:rPr>
              <a:t>были </a:t>
            </a:r>
            <a:r>
              <a:rPr sz="1800" spc="-10" dirty="0">
                <a:latin typeface="Cambria"/>
                <a:cs typeface="Cambria"/>
              </a:rPr>
              <a:t>корабельные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84575" y="3854577"/>
            <a:ext cx="1157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инженеры,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8540" y="4129278"/>
            <a:ext cx="412877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артиллеристы,</a:t>
            </a:r>
            <a:r>
              <a:rPr sz="1800" spc="459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мореходы,</a:t>
            </a:r>
            <a:r>
              <a:rPr sz="1800" spc="459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офицеры, </a:t>
            </a:r>
            <a:r>
              <a:rPr sz="1800" dirty="0">
                <a:latin typeface="Cambria"/>
                <a:cs typeface="Cambria"/>
              </a:rPr>
              <a:t>мастера</a:t>
            </a:r>
            <a:r>
              <a:rPr sz="1800" spc="24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техники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различных </a:t>
            </a:r>
            <a:r>
              <a:rPr sz="1800" dirty="0">
                <a:latin typeface="Cambria"/>
                <a:cs typeface="Cambria"/>
              </a:rPr>
              <a:t>областях.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1701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году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Петром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была </a:t>
            </a:r>
            <a:r>
              <a:rPr sz="1800" dirty="0">
                <a:latin typeface="Cambria"/>
                <a:cs typeface="Cambria"/>
              </a:rPr>
              <a:t>утверждена</a:t>
            </a:r>
            <a:r>
              <a:rPr sz="1800" spc="385" dirty="0">
                <a:latin typeface="Cambria"/>
                <a:cs typeface="Cambria"/>
              </a:rPr>
              <a:t>  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80" dirty="0">
                <a:latin typeface="Cambria"/>
                <a:cs typeface="Cambria"/>
              </a:rPr>
              <a:t>    </a:t>
            </a:r>
            <a:r>
              <a:rPr sz="1800" dirty="0">
                <a:latin typeface="Cambria"/>
                <a:cs typeface="Cambria"/>
              </a:rPr>
              <a:t>Москве</a:t>
            </a:r>
            <a:r>
              <a:rPr sz="1800" spc="385" dirty="0">
                <a:latin typeface="Cambria"/>
                <a:cs typeface="Cambria"/>
              </a:rPr>
              <a:t>    </a:t>
            </a:r>
            <a:r>
              <a:rPr sz="1800" spc="-10" dirty="0">
                <a:latin typeface="Cambria"/>
                <a:cs typeface="Cambria"/>
              </a:rPr>
              <a:t>"Школа </a:t>
            </a:r>
            <a:r>
              <a:rPr sz="1800" dirty="0">
                <a:latin typeface="Cambria"/>
                <a:cs typeface="Cambria"/>
              </a:rPr>
              <a:t>математических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14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навигацких</a:t>
            </a:r>
            <a:r>
              <a:rPr sz="1800" spc="14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наук", </a:t>
            </a:r>
            <a:r>
              <a:rPr sz="1800" dirty="0">
                <a:latin typeface="Cambria"/>
                <a:cs typeface="Cambria"/>
              </a:rPr>
              <a:t>навигаторские</a:t>
            </a:r>
            <a:r>
              <a:rPr sz="1800" spc="2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классы</a:t>
            </a:r>
            <a:r>
              <a:rPr sz="1800" spc="2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которой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1715 </a:t>
            </a:r>
            <a:r>
              <a:rPr sz="1800" dirty="0">
                <a:latin typeface="Cambria"/>
                <a:cs typeface="Cambria"/>
              </a:rPr>
              <a:t>году</a:t>
            </a:r>
            <a:r>
              <a:rPr sz="1800" spc="3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были</a:t>
            </a:r>
            <a:r>
              <a:rPr sz="1800" spc="3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переведены</a:t>
            </a:r>
            <a:r>
              <a:rPr sz="1800" spc="3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Петербург</a:t>
            </a:r>
            <a:r>
              <a:rPr sz="1800" spc="330" dirty="0">
                <a:latin typeface="Cambria"/>
                <a:cs typeface="Cambria"/>
              </a:rPr>
              <a:t> </a:t>
            </a:r>
            <a:r>
              <a:rPr sz="1800" spc="-50" dirty="0">
                <a:latin typeface="Cambria"/>
                <a:cs typeface="Cambria"/>
              </a:rPr>
              <a:t>и </a:t>
            </a:r>
            <a:r>
              <a:rPr sz="1800" dirty="0">
                <a:latin typeface="Cambria"/>
                <a:cs typeface="Cambria"/>
              </a:rPr>
              <a:t>на</a:t>
            </a:r>
            <a:r>
              <a:rPr sz="1800" spc="38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их</a:t>
            </a:r>
            <a:r>
              <a:rPr sz="1800" spc="39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основе</a:t>
            </a:r>
            <a:r>
              <a:rPr sz="1800" spc="39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создана</a:t>
            </a:r>
            <a:r>
              <a:rPr sz="1800" spc="390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Морская Академия.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1549"/>
              </p:ext>
            </p:extLst>
          </p:nvPr>
        </p:nvGraphicFramePr>
        <p:xfrm>
          <a:off x="179512" y="188640"/>
          <a:ext cx="8856984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768752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Кабинет для занятий по специальности 34.02.01 Сестринское дело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 descr="C:\Users\Пользователь\Desktop\АККРЕДИТАЦИЯ\Презентация\Фото\СД\20250302_161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2469" y="2146764"/>
            <a:ext cx="5126780" cy="394683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Пользователь\Desktop\АККРЕДИТАЦИЯ\Презентация\Фото\СД\20250302_160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1"/>
            <a:ext cx="4706242" cy="519878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039789"/>
              </p:ext>
            </p:extLst>
          </p:nvPr>
        </p:nvGraphicFramePr>
        <p:xfrm>
          <a:off x="179512" y="188640"/>
          <a:ext cx="8856984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7128792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Аудитория для занятий по специальности 34.02.01 Сестринское дело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8434" name="Picture 2" descr="C:\Users\Пользователь\Desktop\АККРЕДИТАЦИЯ\Презентация\Фото\СД\20250302_160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1571058"/>
            <a:ext cx="5190974" cy="519097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Пользователь\Desktop\АККРЕДИТАЦИЯ\Презентация\Фото\СД\20250302_170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571058"/>
            <a:ext cx="2957523" cy="52052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4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B2757BC-37BB-CEA6-3461-68AAAD035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r="7941" b="20694"/>
          <a:stretch/>
        </p:blipFill>
        <p:spPr>
          <a:xfrm>
            <a:off x="179512" y="195262"/>
            <a:ext cx="5355606" cy="39538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0406AB-D628-8280-2B12-355B4273C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r="7917"/>
          <a:stretch/>
        </p:blipFill>
        <p:spPr>
          <a:xfrm>
            <a:off x="4355976" y="3861048"/>
            <a:ext cx="4623853" cy="286328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C4C8076-8F9C-8F7E-24B6-620531D88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47869" b="12964"/>
          <a:stretch/>
        </p:blipFill>
        <p:spPr>
          <a:xfrm>
            <a:off x="5940152" y="476672"/>
            <a:ext cx="2860552" cy="268605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2" descr="C:\Users\Пользователь\Desktop\АККРЕДИТАЦИЯ\Презентация\Фото\20250302_195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05403"/>
            <a:ext cx="3034313" cy="23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5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911526"/>
              </p:ext>
            </p:extLst>
          </p:nvPr>
        </p:nvGraphicFramePr>
        <p:xfrm>
          <a:off x="179512" y="188640"/>
          <a:ext cx="8856984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6912768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Аудитория для занятий по специальности 40.02.04 Юриспруденция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5362" name="Picture 2" descr="C:\Users\Пользователь\Desktop\АККРЕДИТАЦИЯ\Презентация\Фото\ЮР\20250302_144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680520" cy="46805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Пользователь\Desktop\АККРЕДИТАЦИЯ\Презентация\Фото\ЮР\20250302_161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888432" cy="512264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94056"/>
              </p:ext>
            </p:extLst>
          </p:nvPr>
        </p:nvGraphicFramePr>
        <p:xfrm>
          <a:off x="179512" y="116632"/>
          <a:ext cx="8856984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768752"/>
              </a:tblGrid>
              <a:tr h="12961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Аудитория для занятий по Информационным технологиям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9459" name="Picture 3" descr="C:\Users\Пользователь\Desktop\АККРЕДИТАЦИЯ\Презентация\Фото\Комп\20250302_14501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1587" y="1989831"/>
            <a:ext cx="5221536" cy="431532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Пользователь\Desktop\АККРЕДИТАЦИЯ\Презентация\Фото\Комп\20250302_172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3616"/>
            <a:ext cx="3650310" cy="51877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73376"/>
              </p:ext>
            </p:extLst>
          </p:nvPr>
        </p:nvGraphicFramePr>
        <p:xfrm>
          <a:off x="179512" y="116632"/>
          <a:ext cx="8856984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6480720"/>
              </a:tblGrid>
              <a:tr h="12961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АНО ПО «СевКавКМИГО»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Аудитория для занятий по Информационным технологиям</a:t>
                      </a:r>
                      <a:endParaRPr lang="ru-RU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9461" name="Picture 5" descr="C:\Users\Пользователь\Desktop\АККРЕДИТАЦИЯ\Презентация\Фото\Комп\20250302_172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3616"/>
            <a:ext cx="3650310" cy="51877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Пользователь\Desktop\АККРЕДИТАЦИЯ\Презентация\Фото\Комп\IMG-20250302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3616"/>
            <a:ext cx="3890814" cy="51877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" y="547116"/>
            <a:ext cx="9075420" cy="5972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1673" y="359790"/>
            <a:ext cx="2049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4735" algn="l"/>
              </a:tabLst>
            </a:pPr>
            <a:r>
              <a:rPr sz="1800" spc="-25" dirty="0">
                <a:latin typeface="Cambria"/>
                <a:cs typeface="Cambria"/>
              </a:rPr>
              <a:t>Для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обучения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11673" y="634110"/>
            <a:ext cx="19361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03400" algn="l"/>
              </a:tabLst>
            </a:pPr>
            <a:r>
              <a:rPr sz="1800" spc="-10" dirty="0">
                <a:latin typeface="Cambria"/>
                <a:cs typeface="Cambria"/>
              </a:rPr>
              <a:t>профессиям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50" dirty="0">
                <a:latin typeface="Cambria"/>
                <a:cs typeface="Cambria"/>
              </a:rPr>
              <a:t>в </a:t>
            </a:r>
            <a:r>
              <a:rPr sz="1800" spc="-10" dirty="0">
                <a:latin typeface="Cambria"/>
                <a:cs typeface="Cambria"/>
              </a:rPr>
              <a:t>училища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8888" y="359790"/>
            <a:ext cx="12395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004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рабочим созданные отбирались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1673" y="1182700"/>
            <a:ext cx="35877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1038225" algn="l"/>
                <a:tab pos="2581910" algn="l"/>
              </a:tabLst>
            </a:pPr>
            <a:r>
              <a:rPr sz="1800" dirty="0">
                <a:latin typeface="Cambria"/>
                <a:cs typeface="Cambria"/>
              </a:rPr>
              <a:t>талантливые</a:t>
            </a:r>
            <a:r>
              <a:rPr sz="1800" spc="15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молодые</a:t>
            </a:r>
            <a:r>
              <a:rPr sz="1800" spc="15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люди</a:t>
            </a:r>
            <a:r>
              <a:rPr sz="1800" spc="155" dirty="0">
                <a:latin typeface="Cambria"/>
                <a:cs typeface="Cambria"/>
              </a:rPr>
              <a:t>  </a:t>
            </a:r>
            <a:r>
              <a:rPr sz="1800" spc="-25" dirty="0">
                <a:latin typeface="Cambria"/>
                <a:cs typeface="Cambria"/>
              </a:rPr>
              <a:t>из </a:t>
            </a:r>
            <a:r>
              <a:rPr sz="1800" dirty="0">
                <a:latin typeface="Cambria"/>
                <a:cs typeface="Cambria"/>
              </a:rPr>
              <a:t>числа</a:t>
            </a:r>
            <a:r>
              <a:rPr sz="1800" spc="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солдат,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детей</a:t>
            </a:r>
            <a:r>
              <a:rPr sz="1800" spc="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мастеровых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spc="-50" dirty="0">
                <a:latin typeface="Cambria"/>
                <a:cs typeface="Cambria"/>
              </a:rPr>
              <a:t>и </a:t>
            </a:r>
            <a:r>
              <a:rPr sz="1800" dirty="0">
                <a:latin typeface="Cambria"/>
                <a:cs typeface="Cambria"/>
              </a:rPr>
              <a:t>крестьян.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Завершившие</a:t>
            </a:r>
            <a:r>
              <a:rPr sz="1800" spc="14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полный </a:t>
            </a:r>
            <a:r>
              <a:rPr sz="1800" spc="-20" dirty="0">
                <a:latin typeface="Cambria"/>
                <a:cs typeface="Cambria"/>
              </a:rPr>
              <a:t>курс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обучения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получали квалификацию</a:t>
            </a:r>
            <a:r>
              <a:rPr sz="1800" dirty="0">
                <a:latin typeface="Cambria"/>
                <a:cs typeface="Cambria"/>
              </a:rPr>
              <a:t> ученого</a:t>
            </a:r>
            <a:r>
              <a:rPr sz="1800" spc="-3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мастера.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1673" y="2554681"/>
            <a:ext cx="15328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Наиболее</a:t>
            </a:r>
            <a:endParaRPr sz="1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направлением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07200" y="2554681"/>
            <a:ext cx="17932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востребованным</a:t>
            </a:r>
            <a:endParaRPr sz="180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</a:pPr>
            <a:r>
              <a:rPr sz="1800" spc="-50" dirty="0">
                <a:latin typeface="Cambria"/>
                <a:cs typeface="Cambria"/>
              </a:rPr>
              <a:t>в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1673" y="3103626"/>
            <a:ext cx="35890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684145" algn="l"/>
              </a:tabLst>
            </a:pPr>
            <a:r>
              <a:rPr sz="1800" spc="-10" dirty="0">
                <a:latin typeface="Cambria"/>
                <a:cs typeface="Cambria"/>
              </a:rPr>
              <a:t>профессиональных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учебных </a:t>
            </a:r>
            <a:r>
              <a:rPr sz="1800" dirty="0">
                <a:latin typeface="Cambria"/>
                <a:cs typeface="Cambria"/>
              </a:rPr>
              <a:t>заведениях</a:t>
            </a:r>
            <a:r>
              <a:rPr sz="1800" spc="1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было</a:t>
            </a:r>
            <a:r>
              <a:rPr sz="1800" spc="14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горнозаводское, </a:t>
            </a:r>
            <a:r>
              <a:rPr sz="1800" dirty="0">
                <a:latin typeface="Cambria"/>
                <a:cs typeface="Cambria"/>
              </a:rPr>
              <a:t>что</a:t>
            </a:r>
            <a:r>
              <a:rPr sz="1800" spc="8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отвечало</a:t>
            </a:r>
            <a:r>
              <a:rPr sz="1800" spc="8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желанию</a:t>
            </a:r>
            <a:r>
              <a:rPr sz="1800" spc="8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государя </a:t>
            </a:r>
            <a:r>
              <a:rPr sz="1800" dirty="0">
                <a:latin typeface="Cambria"/>
                <a:cs typeface="Cambria"/>
              </a:rPr>
              <a:t>сформировать</a:t>
            </a:r>
            <a:r>
              <a:rPr sz="1800" spc="12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2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стране</a:t>
            </a:r>
            <a:r>
              <a:rPr sz="1800" spc="13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мощное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1673" y="4201159"/>
            <a:ext cx="19424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15010" algn="l"/>
              </a:tabLst>
            </a:pPr>
            <a:r>
              <a:rPr sz="1800" spc="-10" dirty="0">
                <a:latin typeface="Cambria"/>
                <a:cs typeface="Cambria"/>
              </a:rPr>
              <a:t>металлургическое </a:t>
            </a:r>
            <a:r>
              <a:rPr sz="1800" spc="-25" dirty="0">
                <a:latin typeface="Cambria"/>
                <a:cs typeface="Cambria"/>
              </a:rPr>
              <a:t>для</a:t>
            </a:r>
            <a:r>
              <a:rPr sz="1800" dirty="0">
                <a:latin typeface="Cambria"/>
                <a:cs typeface="Cambria"/>
              </a:rPr>
              <a:t>	</a:t>
            </a:r>
            <a:r>
              <a:rPr sz="1800" spc="-10" dirty="0">
                <a:latin typeface="Cambria"/>
                <a:cs typeface="Cambria"/>
              </a:rPr>
              <a:t>создания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88556" y="4201159"/>
            <a:ext cx="1611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922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производство конкурентного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11673" y="4749800"/>
            <a:ext cx="1336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вооружения.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8452" y="4749800"/>
            <a:ext cx="16821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mbria"/>
                <a:cs typeface="Cambria"/>
              </a:rPr>
              <a:t>Горнозаводские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1673" y="5024069"/>
            <a:ext cx="35871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школы</a:t>
            </a:r>
            <a:r>
              <a:rPr sz="1800" spc="415" dirty="0">
                <a:latin typeface="Cambria"/>
                <a:cs typeface="Cambria"/>
              </a:rPr>
              <a:t>     </a:t>
            </a:r>
            <a:r>
              <a:rPr sz="1800" dirty="0">
                <a:latin typeface="Cambria"/>
                <a:cs typeface="Cambria"/>
              </a:rPr>
              <a:t>открываются</a:t>
            </a:r>
            <a:r>
              <a:rPr sz="1800" spc="415" dirty="0">
                <a:latin typeface="Cambria"/>
                <a:cs typeface="Cambria"/>
              </a:rPr>
              <a:t>     </a:t>
            </a:r>
            <a:r>
              <a:rPr sz="1800" spc="-25" dirty="0">
                <a:latin typeface="Cambria"/>
                <a:cs typeface="Cambria"/>
              </a:rPr>
              <a:t>при </a:t>
            </a:r>
            <a:r>
              <a:rPr sz="1800" dirty="0">
                <a:latin typeface="Cambria"/>
                <a:cs typeface="Cambria"/>
              </a:rPr>
              <a:t>Петровском</a:t>
            </a:r>
            <a:r>
              <a:rPr sz="1800" spc="365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пушечно-литейном </a:t>
            </a:r>
            <a:r>
              <a:rPr sz="1800" dirty="0">
                <a:latin typeface="Cambria"/>
                <a:cs typeface="Cambria"/>
              </a:rPr>
              <a:t>заводе,</a:t>
            </a:r>
            <a:r>
              <a:rPr sz="1800" spc="-6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</a:t>
            </a:r>
            <a:r>
              <a:rPr sz="1800" spc="-3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Урале</a:t>
            </a:r>
            <a:r>
              <a:rPr sz="1800" spc="-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-3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Алтае.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95444" cy="37185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858766"/>
            <a:ext cx="4716780" cy="28864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43636"/>
            <a:ext cx="855599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Как</a:t>
            </a:r>
            <a:r>
              <a:rPr sz="1800" spc="3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особая</a:t>
            </a:r>
            <a:r>
              <a:rPr sz="1800" spc="3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ступень</a:t>
            </a:r>
            <a:r>
              <a:rPr sz="1800" spc="3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среднее</a:t>
            </a:r>
            <a:r>
              <a:rPr sz="1800" spc="3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профессиональное</a:t>
            </a:r>
            <a:r>
              <a:rPr sz="1800" spc="3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образование</a:t>
            </a:r>
            <a:r>
              <a:rPr sz="1800" spc="3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сформировалось</a:t>
            </a:r>
            <a:r>
              <a:rPr sz="1800" spc="300" dirty="0">
                <a:latin typeface="Cambria"/>
                <a:cs typeface="Cambria"/>
              </a:rPr>
              <a:t> </a:t>
            </a:r>
            <a:r>
              <a:rPr sz="1800" spc="-50" dirty="0">
                <a:latin typeface="Cambria"/>
                <a:cs typeface="Cambria"/>
              </a:rPr>
              <a:t>в </a:t>
            </a:r>
            <a:r>
              <a:rPr sz="1800" dirty="0">
                <a:latin typeface="Cambria"/>
                <a:cs typeface="Cambria"/>
              </a:rPr>
              <a:t>конце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XIX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начале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ХХ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вв.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под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влиянием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усложнения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труда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его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организации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-50" dirty="0">
                <a:latin typeface="Cambria"/>
                <a:cs typeface="Cambria"/>
              </a:rPr>
              <a:t>в </a:t>
            </a:r>
            <a:r>
              <a:rPr sz="1800" dirty="0">
                <a:latin typeface="Cambria"/>
                <a:cs typeface="Cambria"/>
              </a:rPr>
              <a:t>условиях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развитого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крупного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машинного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производства.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конце</a:t>
            </a:r>
            <a:r>
              <a:rPr sz="1800" spc="1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ХIХ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в.</a:t>
            </a:r>
            <a:r>
              <a:rPr sz="1800" spc="2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России </a:t>
            </a:r>
            <a:r>
              <a:rPr sz="1800" dirty="0">
                <a:latin typeface="Cambria"/>
                <a:cs typeface="Cambria"/>
              </a:rPr>
              <a:t>было</a:t>
            </a:r>
            <a:r>
              <a:rPr sz="1800" spc="4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143</a:t>
            </a:r>
            <a:r>
              <a:rPr sz="1800" spc="4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средних</a:t>
            </a:r>
            <a:r>
              <a:rPr sz="1800" spc="48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специальных</a:t>
            </a:r>
            <a:r>
              <a:rPr sz="1800" spc="484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учебных</a:t>
            </a:r>
            <a:r>
              <a:rPr sz="1800" spc="47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заведения,</a:t>
            </a:r>
            <a:r>
              <a:rPr sz="1800" spc="48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подведомственных </a:t>
            </a:r>
            <a:r>
              <a:rPr sz="1800" dirty="0">
                <a:latin typeface="Cambria"/>
                <a:cs typeface="Cambria"/>
              </a:rPr>
              <a:t>различным</a:t>
            </a:r>
            <a:r>
              <a:rPr sz="1800" spc="9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министерствам.</a:t>
            </a:r>
            <a:r>
              <a:rPr sz="1800" spc="9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Существовала</a:t>
            </a:r>
            <a:r>
              <a:rPr sz="1800" spc="8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отраслевая</a:t>
            </a:r>
            <a:r>
              <a:rPr sz="1800" spc="8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диспропорция</a:t>
            </a:r>
            <a:r>
              <a:rPr sz="1800" spc="8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учебных </a:t>
            </a:r>
            <a:r>
              <a:rPr sz="1800" dirty="0">
                <a:latin typeface="Cambria"/>
                <a:cs typeface="Cambria"/>
              </a:rPr>
              <a:t>заведений,</a:t>
            </a:r>
            <a:r>
              <a:rPr sz="1800" spc="14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которые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территориально</a:t>
            </a:r>
            <a:r>
              <a:rPr sz="1800" spc="14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размещались</a:t>
            </a:r>
            <a:r>
              <a:rPr sz="1800" spc="13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неравномерно.</a:t>
            </a:r>
            <a:r>
              <a:rPr sz="1800" spc="14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К</a:t>
            </a:r>
            <a:r>
              <a:rPr sz="1800" spc="140" dirty="0">
                <a:latin typeface="Cambria"/>
                <a:cs typeface="Cambria"/>
              </a:rPr>
              <a:t>  </a:t>
            </a:r>
            <a:r>
              <a:rPr sz="1800" spc="-20" dirty="0">
                <a:latin typeface="Cambria"/>
                <a:cs typeface="Cambria"/>
              </a:rPr>
              <a:t>1914-</a:t>
            </a:r>
            <a:r>
              <a:rPr sz="1800" spc="-25" dirty="0">
                <a:latin typeface="Cambria"/>
                <a:cs typeface="Cambria"/>
              </a:rPr>
              <a:t>15 </a:t>
            </a:r>
            <a:r>
              <a:rPr sz="1800" dirty="0">
                <a:latin typeface="Cambria"/>
                <a:cs typeface="Cambria"/>
              </a:rPr>
              <a:t>учебному</a:t>
            </a:r>
            <a:r>
              <a:rPr sz="1800" spc="26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году</a:t>
            </a:r>
            <a:r>
              <a:rPr sz="1800" spc="26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России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имелось</a:t>
            </a:r>
            <a:r>
              <a:rPr sz="1800" spc="26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250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коммерческих</a:t>
            </a:r>
            <a:r>
              <a:rPr sz="1800" spc="26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училищ</a:t>
            </a:r>
            <a:r>
              <a:rPr sz="1800" spc="26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254" dirty="0">
                <a:latin typeface="Cambria"/>
                <a:cs typeface="Cambria"/>
              </a:rPr>
              <a:t>   </a:t>
            </a:r>
            <a:r>
              <a:rPr sz="1800" spc="-25" dirty="0">
                <a:latin typeface="Cambria"/>
                <a:cs typeface="Cambria"/>
              </a:rPr>
              <a:t>17 </a:t>
            </a:r>
            <a:r>
              <a:rPr sz="1800" spc="-10" dirty="0">
                <a:latin typeface="Cambria"/>
                <a:cs typeface="Cambria"/>
              </a:rPr>
              <a:t>сельскохозяйственных.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0452" y="2346958"/>
            <a:ext cx="6358128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1080008"/>
            <a:ext cx="805434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После</a:t>
            </a:r>
            <a:r>
              <a:rPr sz="1800" spc="3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революции</a:t>
            </a:r>
            <a:r>
              <a:rPr sz="1800" spc="3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России</a:t>
            </a:r>
            <a:r>
              <a:rPr sz="1800" spc="3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средние</a:t>
            </a:r>
            <a:r>
              <a:rPr sz="1800" spc="3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профессиональное</a:t>
            </a:r>
            <a:r>
              <a:rPr sz="1800" spc="3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образование</a:t>
            </a:r>
            <a:r>
              <a:rPr sz="1800" spc="32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стало </a:t>
            </a:r>
            <a:r>
              <a:rPr sz="1800" dirty="0">
                <a:latin typeface="Cambria"/>
                <a:cs typeface="Cambria"/>
              </a:rPr>
              <a:t>частью</a:t>
            </a:r>
            <a:r>
              <a:rPr sz="1800" spc="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системы</a:t>
            </a:r>
            <a:r>
              <a:rPr sz="1800" spc="6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народного</a:t>
            </a:r>
            <a:r>
              <a:rPr sz="1800" spc="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образования.</a:t>
            </a:r>
            <a:r>
              <a:rPr sz="1800" spc="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</a:t>
            </a:r>
            <a:r>
              <a:rPr sz="1800" spc="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1919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года</a:t>
            </a:r>
            <a:r>
              <a:rPr sz="1800" spc="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управление</a:t>
            </a:r>
            <a:r>
              <a:rPr sz="1800" spc="8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учебными </a:t>
            </a:r>
            <a:r>
              <a:rPr sz="1800" dirty="0">
                <a:latin typeface="Cambria"/>
                <a:cs typeface="Cambria"/>
              </a:rPr>
              <a:t>заведениями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было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централизовано</a:t>
            </a:r>
            <a:r>
              <a:rPr sz="1800" spc="4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сосредоточено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Главпрофобре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spc="-25" dirty="0">
                <a:latin typeface="Cambria"/>
                <a:cs typeface="Cambria"/>
              </a:rPr>
              <a:t>при </a:t>
            </a:r>
            <a:r>
              <a:rPr sz="1800" dirty="0">
                <a:latin typeface="Cambria"/>
                <a:cs typeface="Cambria"/>
              </a:rPr>
              <a:t>Наркомпросе</a:t>
            </a:r>
            <a:r>
              <a:rPr sz="1800" spc="38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РСФСР.</a:t>
            </a:r>
            <a:r>
              <a:rPr sz="1800" spc="39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409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техникумах</a:t>
            </a:r>
            <a:r>
              <a:rPr sz="1800" spc="39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готовили</a:t>
            </a:r>
            <a:r>
              <a:rPr sz="1800" spc="39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как</a:t>
            </a:r>
            <a:r>
              <a:rPr sz="1800" spc="4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инженеров</a:t>
            </a:r>
            <a:r>
              <a:rPr sz="1800" spc="39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узкой </a:t>
            </a:r>
            <a:r>
              <a:rPr sz="1800" dirty="0">
                <a:latin typeface="Cambria"/>
                <a:cs typeface="Cambria"/>
              </a:rPr>
              <a:t>специализации,</a:t>
            </a:r>
            <a:r>
              <a:rPr sz="1800" spc="45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так</a:t>
            </a:r>
            <a:r>
              <a:rPr sz="1800" spc="4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4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помощников</a:t>
            </a:r>
            <a:r>
              <a:rPr sz="1800" spc="45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инженеров.</a:t>
            </a:r>
            <a:r>
              <a:rPr sz="1800" spc="4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Сроки</a:t>
            </a:r>
            <a:r>
              <a:rPr sz="1800" spc="4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обучения</a:t>
            </a:r>
            <a:r>
              <a:rPr sz="1800" spc="4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45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планы </a:t>
            </a:r>
            <a:r>
              <a:rPr sz="1800" dirty="0">
                <a:latin typeface="Cambria"/>
                <a:cs typeface="Cambria"/>
              </a:rPr>
              <a:t>приема</a:t>
            </a:r>
            <a:r>
              <a:rPr sz="1800" spc="22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были</a:t>
            </a:r>
            <a:r>
              <a:rPr sz="1800" spc="2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различными.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</a:t>
            </a:r>
            <a:r>
              <a:rPr sz="1800" spc="2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началу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1929</a:t>
            </a:r>
            <a:r>
              <a:rPr sz="1800" spc="2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года</a:t>
            </a:r>
            <a:r>
              <a:rPr sz="1800" spc="2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2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стране</a:t>
            </a:r>
            <a:r>
              <a:rPr sz="1800" spc="2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было</a:t>
            </a:r>
            <a:r>
              <a:rPr sz="1800" spc="22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свыше</a:t>
            </a:r>
            <a:r>
              <a:rPr sz="1800" spc="225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1030 </a:t>
            </a:r>
            <a:r>
              <a:rPr sz="1800" dirty="0">
                <a:latin typeface="Cambria"/>
                <a:cs typeface="Cambria"/>
              </a:rPr>
              <a:t>средних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специальных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учебных</a:t>
            </a:r>
            <a:r>
              <a:rPr sz="1800" spc="11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заведений.</a:t>
            </a:r>
            <a:r>
              <a:rPr sz="1800" spc="1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сентябре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1929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года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ЦИК</a:t>
            </a:r>
            <a:r>
              <a:rPr sz="1800" spc="11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110" dirty="0">
                <a:latin typeface="Cambria"/>
                <a:cs typeface="Cambria"/>
              </a:rPr>
              <a:t> </a:t>
            </a:r>
            <a:r>
              <a:rPr sz="1800" spc="-25" dirty="0">
                <a:latin typeface="Cambria"/>
                <a:cs typeface="Cambria"/>
              </a:rPr>
              <a:t>СНК </a:t>
            </a:r>
            <a:r>
              <a:rPr sz="1800" dirty="0">
                <a:latin typeface="Cambria"/>
                <a:cs typeface="Cambria"/>
              </a:rPr>
              <a:t>СССР</a:t>
            </a:r>
            <a:r>
              <a:rPr sz="1800" spc="26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приняли</a:t>
            </a:r>
            <a:r>
              <a:rPr sz="1800" spc="26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постановление</a:t>
            </a:r>
            <a:r>
              <a:rPr sz="1800" spc="26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"Об</a:t>
            </a:r>
            <a:r>
              <a:rPr sz="1800" spc="27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установлении</a:t>
            </a:r>
            <a:r>
              <a:rPr sz="1800" spc="26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единой</a:t>
            </a:r>
            <a:r>
              <a:rPr sz="1800" spc="260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системы </a:t>
            </a:r>
            <a:r>
              <a:rPr sz="1800" dirty="0">
                <a:latin typeface="Cambria"/>
                <a:cs typeface="Cambria"/>
              </a:rPr>
              <a:t>индустриально</a:t>
            </a:r>
            <a:r>
              <a:rPr sz="1800" spc="29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29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технического</a:t>
            </a:r>
            <a:r>
              <a:rPr sz="1800" spc="3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образования".</a:t>
            </a:r>
            <a:r>
              <a:rPr sz="1800" spc="3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Техникумы</a:t>
            </a:r>
            <a:r>
              <a:rPr sz="1800" spc="3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стали</a:t>
            </a:r>
            <a:r>
              <a:rPr sz="1800" spc="295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вести </a:t>
            </a:r>
            <a:r>
              <a:rPr sz="1800" dirty="0">
                <a:latin typeface="Cambria"/>
                <a:cs typeface="Cambria"/>
              </a:rPr>
              <a:t>подготовку</a:t>
            </a:r>
            <a:r>
              <a:rPr sz="1800" spc="43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специалистов</a:t>
            </a:r>
            <a:r>
              <a:rPr sz="1800" spc="4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</a:t>
            </a:r>
            <a:r>
              <a:rPr sz="1800" spc="4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базе</a:t>
            </a:r>
            <a:r>
              <a:rPr sz="1800" spc="4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семилетний</a:t>
            </a:r>
            <a:r>
              <a:rPr sz="1800" spc="4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школы,</a:t>
            </a:r>
            <a:r>
              <a:rPr sz="1800" spc="4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40</a:t>
            </a:r>
            <a:r>
              <a:rPr sz="1800" spc="43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-</a:t>
            </a:r>
            <a:r>
              <a:rPr sz="1800" dirty="0">
                <a:latin typeface="Cambria"/>
                <a:cs typeface="Cambria"/>
              </a:rPr>
              <a:t>50</a:t>
            </a:r>
            <a:r>
              <a:rPr sz="1800" spc="4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%</a:t>
            </a:r>
            <a:r>
              <a:rPr sz="1800" spc="42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учебных </a:t>
            </a:r>
            <a:r>
              <a:rPr sz="1800" dirty="0">
                <a:latin typeface="Cambria"/>
                <a:cs typeface="Cambria"/>
              </a:rPr>
              <a:t>часов</a:t>
            </a:r>
            <a:r>
              <a:rPr sz="1800" spc="27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отводились</a:t>
            </a:r>
            <a:r>
              <a:rPr sz="1800" spc="28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на</a:t>
            </a:r>
            <a:r>
              <a:rPr sz="1800" spc="28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практическое</a:t>
            </a:r>
            <a:r>
              <a:rPr sz="1800" spc="280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обучение.</a:t>
            </a:r>
            <a:r>
              <a:rPr sz="1800" spc="285" dirty="0">
                <a:latin typeface="Cambria"/>
                <a:cs typeface="Cambria"/>
              </a:rPr>
              <a:t>   </a:t>
            </a:r>
            <a:r>
              <a:rPr sz="1800" dirty="0">
                <a:latin typeface="Cambria"/>
                <a:cs typeface="Cambria"/>
              </a:rPr>
              <a:t>Многие</a:t>
            </a:r>
            <a:r>
              <a:rPr sz="1800" spc="280" dirty="0">
                <a:latin typeface="Cambria"/>
                <a:cs typeface="Cambria"/>
              </a:rPr>
              <a:t>   </a:t>
            </a:r>
            <a:r>
              <a:rPr sz="1800" spc="-10" dirty="0">
                <a:latin typeface="Cambria"/>
                <a:cs typeface="Cambria"/>
              </a:rPr>
              <a:t>техникумы </a:t>
            </a:r>
            <a:r>
              <a:rPr sz="1800" dirty="0">
                <a:latin typeface="Cambria"/>
                <a:cs typeface="Cambria"/>
              </a:rPr>
              <a:t>реорганизовались</a:t>
            </a:r>
            <a:r>
              <a:rPr sz="1800" spc="-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-5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отраслевые.</a:t>
            </a:r>
            <a:endParaRPr sz="1800">
              <a:latin typeface="Cambria"/>
              <a:cs typeface="Cambria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mbria"/>
                <a:cs typeface="Cambria"/>
              </a:rPr>
              <a:t>Управление</a:t>
            </a:r>
            <a:r>
              <a:rPr sz="1800" spc="1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средним</a:t>
            </a:r>
            <a:r>
              <a:rPr sz="1800" spc="1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профессиональным</a:t>
            </a:r>
            <a:r>
              <a:rPr sz="1800" spc="1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образованием</a:t>
            </a:r>
            <a:r>
              <a:rPr sz="1800" spc="1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стало</a:t>
            </a:r>
            <a:r>
              <a:rPr sz="1800" spc="1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строиться</a:t>
            </a:r>
            <a:r>
              <a:rPr sz="1800" spc="185" dirty="0">
                <a:latin typeface="Cambria"/>
                <a:cs typeface="Cambria"/>
              </a:rPr>
              <a:t> </a:t>
            </a:r>
            <a:r>
              <a:rPr sz="1800" spc="-25" dirty="0">
                <a:latin typeface="Cambria"/>
                <a:cs typeface="Cambria"/>
              </a:rPr>
              <a:t>по </a:t>
            </a:r>
            <a:r>
              <a:rPr sz="1800" dirty="0">
                <a:latin typeface="Cambria"/>
                <a:cs typeface="Cambria"/>
              </a:rPr>
              <a:t>отраслевому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принципу.</a:t>
            </a:r>
            <a:r>
              <a:rPr sz="1800" spc="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Рост</a:t>
            </a:r>
            <a:r>
              <a:rPr sz="1800" spc="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количества</a:t>
            </a:r>
            <a:r>
              <a:rPr sz="1800" spc="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промышленных</a:t>
            </a:r>
            <a:r>
              <a:rPr sz="1800" spc="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предприятий,</a:t>
            </a:r>
            <a:r>
              <a:rPr sz="1800" spc="35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курс </a:t>
            </a:r>
            <a:r>
              <a:rPr sz="1800" dirty="0">
                <a:latin typeface="Cambria"/>
                <a:cs typeface="Cambria"/>
              </a:rPr>
              <a:t>на</a:t>
            </a:r>
            <a:r>
              <a:rPr sz="1800" spc="34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индустриализацию,</a:t>
            </a:r>
            <a:r>
              <a:rPr sz="1800" spc="35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потребовали</a:t>
            </a:r>
            <a:r>
              <a:rPr sz="1800" spc="345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привлечения</a:t>
            </a:r>
            <a:r>
              <a:rPr sz="1800" spc="35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квалифицированных </a:t>
            </a:r>
            <a:r>
              <a:rPr sz="1800" dirty="0">
                <a:latin typeface="Cambria"/>
                <a:cs typeface="Cambria"/>
              </a:rPr>
              <a:t>специалистов,</a:t>
            </a:r>
            <a:r>
              <a:rPr sz="1800" spc="-8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перестройки</a:t>
            </a:r>
            <a:r>
              <a:rPr sz="1800" spc="-7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образования.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9" y="1267967"/>
            <a:ext cx="8878824" cy="4404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7AEB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1286</Words>
  <Application>Microsoft Office PowerPoint</Application>
  <PresentationFormat>Экран (4:3)</PresentationFormat>
  <Paragraphs>147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Office Theme</vt:lpstr>
      <vt:lpstr>Профессиональное образование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</cp:revision>
  <dcterms:created xsi:type="dcterms:W3CDTF">2025-10-06T07:43:50Z</dcterms:created>
  <dcterms:modified xsi:type="dcterms:W3CDTF">2025-10-06T08:00:05Z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2025-10-06T00:00:00Z</vt:filetime>
  </property>
  <property fmtid="{D5CDD505-2E9C-101B-9397-08002B2CF9AE}" pid="5" name="Producer">
    <vt:lpwstr>3-Heights(TM) PDF Security Shell 4.8.25.2 (http://www.pdf-tools.com)</vt:lpwstr>
  </property>
</Properties>
</file>